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rts/chart1.xml" ContentType="application/vnd.openxmlformats-officedocument.drawingml.chart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6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90" r:id="rId1"/>
  </p:sldMasterIdLst>
  <p:notesMasterIdLst>
    <p:notesMasterId r:id="rId35"/>
  </p:notesMasterIdLst>
  <p:sldIdLst>
    <p:sldId id="269" r:id="rId2"/>
    <p:sldId id="257" r:id="rId3"/>
    <p:sldId id="267" r:id="rId4"/>
    <p:sldId id="271" r:id="rId5"/>
    <p:sldId id="272" r:id="rId6"/>
    <p:sldId id="258" r:id="rId7"/>
    <p:sldId id="283" r:id="rId8"/>
    <p:sldId id="294" r:id="rId9"/>
    <p:sldId id="261" r:id="rId10"/>
    <p:sldId id="290" r:id="rId11"/>
    <p:sldId id="295" r:id="rId12"/>
    <p:sldId id="280" r:id="rId13"/>
    <p:sldId id="296" r:id="rId14"/>
    <p:sldId id="297" r:id="rId15"/>
    <p:sldId id="281" r:id="rId16"/>
    <p:sldId id="275" r:id="rId17"/>
    <p:sldId id="276" r:id="rId18"/>
    <p:sldId id="284" r:id="rId19"/>
    <p:sldId id="285" r:id="rId20"/>
    <p:sldId id="282" r:id="rId21"/>
    <p:sldId id="288" r:id="rId22"/>
    <p:sldId id="298" r:id="rId23"/>
    <p:sldId id="265" r:id="rId24"/>
    <p:sldId id="291" r:id="rId25"/>
    <p:sldId id="287" r:id="rId26"/>
    <p:sldId id="273" r:id="rId27"/>
    <p:sldId id="274" r:id="rId28"/>
    <p:sldId id="278" r:id="rId29"/>
    <p:sldId id="279" r:id="rId30"/>
    <p:sldId id="264" r:id="rId31"/>
    <p:sldId id="266" r:id="rId32"/>
    <p:sldId id="263" r:id="rId33"/>
    <p:sldId id="262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6600CC"/>
    <a:srgbClr val="FFFF66"/>
    <a:srgbClr val="FF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89168" autoAdjust="0"/>
  </p:normalViewPr>
  <p:slideViewPr>
    <p:cSldViewPr snapToGrid="0" snapToObjects="1">
      <p:cViewPr>
        <p:scale>
          <a:sx n="40" d="100"/>
          <a:sy n="40" d="100"/>
        </p:scale>
        <p:origin x="-1066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4" d="100"/>
        <a:sy n="44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BLC%20Case%20Study%20Methods%20Talk\Pitch%20&amp;%20Ovulaton%20Results%20by%20Question%20F14.xlsm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BLC%20Case%20Study%20Methods%20Talk\Pitch%20&amp;%20Ovulaton%20Results%20by%20Question%20F14.xlsm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3604357086773003"/>
          <c:y val="6.005458648096889E-2"/>
          <c:w val="0.72830827968461209"/>
          <c:h val="0.57253686994807451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Lbls>
            <c:numFmt formatCode="0%" sourceLinked="0"/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Sheet1!$A$186:$A$189</c:f>
              <c:strCache>
                <c:ptCount val="4"/>
                <c:pt idx="0">
                  <c:v>Cannot be determined from the data collected.</c:v>
                </c:pt>
                <c:pt idx="1">
                  <c:v>No.  A 5 Hz difference is not detectable to the human ear.</c:v>
                </c:pt>
                <c:pt idx="2">
                  <c:v>Yes.  A woman’s voice is about 5 Hz higher-pitched around the time of ovulation. ( c )</c:v>
                </c:pt>
                <c:pt idx="3">
                  <c:v>Yes.  The probability that the difference is due to chance is only 2%. ( c )</c:v>
                </c:pt>
              </c:strCache>
            </c:strRef>
          </c:cat>
          <c:val>
            <c:numRef>
              <c:f>Sheet1!$B$186:$B$189</c:f>
              <c:numCache>
                <c:formatCode>0.00%</c:formatCode>
                <c:ptCount val="4"/>
                <c:pt idx="0">
                  <c:v>3.1055900621118012E-2</c:v>
                </c:pt>
                <c:pt idx="1">
                  <c:v>8.0745341614906832E-2</c:v>
                </c:pt>
                <c:pt idx="2">
                  <c:v>0.453416149068323</c:v>
                </c:pt>
                <c:pt idx="3">
                  <c:v>0.43478260869565216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31886592"/>
        <c:axId val="125953152"/>
      </c:barChart>
      <c:catAx>
        <c:axId val="131886592"/>
        <c:scaling>
          <c:orientation val="minMax"/>
        </c:scaling>
        <c:delete val="0"/>
        <c:axPos val="b"/>
        <c:majorTickMark val="out"/>
        <c:minorTickMark val="none"/>
        <c:tickLblPos val="nextTo"/>
        <c:crossAx val="125953152"/>
        <c:crosses val="autoZero"/>
        <c:auto val="1"/>
        <c:lblAlgn val="ctr"/>
        <c:lblOffset val="100"/>
        <c:noMultiLvlLbl val="0"/>
      </c:catAx>
      <c:valAx>
        <c:axId val="125953152"/>
        <c:scaling>
          <c:orientation val="minMax"/>
          <c:max val="0.5"/>
          <c:min val="0"/>
        </c:scaling>
        <c:delete val="1"/>
        <c:axPos val="l"/>
        <c:numFmt formatCode="0%" sourceLinked="0"/>
        <c:majorTickMark val="out"/>
        <c:minorTickMark val="none"/>
        <c:tickLblPos val="nextTo"/>
        <c:crossAx val="131886592"/>
        <c:crosses val="autoZero"/>
        <c:crossBetween val="between"/>
        <c:majorUnit val="0.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 sz="2800">
                      <a:solidFill>
                        <a:srgbClr val="FF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%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Sheet1!$A$210:$A$211</c:f>
              <c:strCache>
                <c:ptCount val="2"/>
                <c:pt idx="0">
                  <c:v>True</c:v>
                </c:pt>
                <c:pt idx="1">
                  <c:v>FALSE</c:v>
                </c:pt>
              </c:strCache>
            </c:strRef>
          </c:cat>
          <c:val>
            <c:numRef>
              <c:f>Sheet1!$B$210:$B$211</c:f>
              <c:numCache>
                <c:formatCode>0.00%</c:formatCode>
                <c:ptCount val="2"/>
                <c:pt idx="0">
                  <c:v>0.30656934306569344</c:v>
                </c:pt>
                <c:pt idx="1">
                  <c:v>0.69343065693430661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2223488"/>
        <c:axId val="125955456"/>
      </c:barChart>
      <c:catAx>
        <c:axId val="132223488"/>
        <c:scaling>
          <c:orientation val="maxMin"/>
        </c:scaling>
        <c:delete val="0"/>
        <c:axPos val="l"/>
        <c:majorTickMark val="out"/>
        <c:minorTickMark val="none"/>
        <c:tickLblPos val="nextTo"/>
        <c:crossAx val="125955456"/>
        <c:crosses val="autoZero"/>
        <c:auto val="1"/>
        <c:lblAlgn val="ctr"/>
        <c:lblOffset val="100"/>
        <c:noMultiLvlLbl val="0"/>
      </c:catAx>
      <c:valAx>
        <c:axId val="125955456"/>
        <c:scaling>
          <c:orientation val="minMax"/>
        </c:scaling>
        <c:delete val="1"/>
        <c:axPos val="t"/>
        <c:numFmt formatCode="0%" sourceLinked="0"/>
        <c:majorTickMark val="out"/>
        <c:minorTickMark val="none"/>
        <c:tickLblPos val="nextTo"/>
        <c:crossAx val="1322234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1898A6-17DD-4B19-B824-0473AD78E0C9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65543FE-AB28-4BB3-ACEE-6FB80DE4912E}">
      <dgm:prSet phldrT="[Text]"/>
      <dgm:spPr/>
      <dgm:t>
        <a:bodyPr/>
        <a:lstStyle/>
        <a:p>
          <a:r>
            <a:rPr lang="en-US" dirty="0" smtClean="0"/>
            <a:t>III.  Animal Homeostasis &amp; Reproduction</a:t>
          </a:r>
          <a:endParaRPr lang="en-US" dirty="0"/>
        </a:p>
      </dgm:t>
    </dgm:pt>
    <dgm:pt modelId="{288AD1C7-6A80-4C0B-A933-AEF9C03AD5E3}" type="parTrans" cxnId="{7B17CB9B-CCDB-4456-9049-D1FEA8260474}">
      <dgm:prSet/>
      <dgm:spPr/>
      <dgm:t>
        <a:bodyPr/>
        <a:lstStyle/>
        <a:p>
          <a:endParaRPr lang="en-US"/>
        </a:p>
      </dgm:t>
    </dgm:pt>
    <dgm:pt modelId="{9DE3A473-469A-4E20-B5A8-264B634939F3}" type="sibTrans" cxnId="{7B17CB9B-CCDB-4456-9049-D1FEA8260474}">
      <dgm:prSet/>
      <dgm:spPr/>
      <dgm:t>
        <a:bodyPr/>
        <a:lstStyle/>
        <a:p>
          <a:endParaRPr lang="en-US"/>
        </a:p>
      </dgm:t>
    </dgm:pt>
    <dgm:pt modelId="{D8A52BF6-0A37-487E-90C9-0A1E74123BE0}">
      <dgm:prSet phldrT="[Text]"/>
      <dgm:spPr/>
      <dgm:t>
        <a:bodyPr/>
        <a:lstStyle/>
        <a:p>
          <a:r>
            <a:rPr lang="en-US" dirty="0" err="1" smtClean="0"/>
            <a:t>Homeostasiss</a:t>
          </a:r>
          <a:endParaRPr lang="en-US" dirty="0" smtClean="0"/>
        </a:p>
      </dgm:t>
    </dgm:pt>
    <dgm:pt modelId="{143A6AA3-857C-45F2-9D82-648B7A8E9D88}" type="parTrans" cxnId="{898F0A50-8052-48DF-86DE-A7CA7EB141D9}">
      <dgm:prSet/>
      <dgm:spPr/>
      <dgm:t>
        <a:bodyPr/>
        <a:lstStyle/>
        <a:p>
          <a:endParaRPr lang="en-US"/>
        </a:p>
      </dgm:t>
    </dgm:pt>
    <dgm:pt modelId="{8A028104-9A87-4504-AF8D-29346BF6FAA0}" type="sibTrans" cxnId="{898F0A50-8052-48DF-86DE-A7CA7EB141D9}">
      <dgm:prSet/>
      <dgm:spPr/>
      <dgm:t>
        <a:bodyPr/>
        <a:lstStyle/>
        <a:p>
          <a:endParaRPr lang="en-US"/>
        </a:p>
      </dgm:t>
    </dgm:pt>
    <dgm:pt modelId="{107A9E9E-69F4-48BD-A2A0-BC2CF210D59D}">
      <dgm:prSet phldrT="[Text]"/>
      <dgm:spPr/>
      <dgm:t>
        <a:bodyPr/>
        <a:lstStyle/>
        <a:p>
          <a:r>
            <a:rPr lang="en-US" dirty="0" smtClean="0"/>
            <a:t>Reproduction</a:t>
          </a:r>
          <a:endParaRPr lang="en-US" dirty="0"/>
        </a:p>
      </dgm:t>
    </dgm:pt>
    <dgm:pt modelId="{39746614-8081-4A20-BDCE-6D41C382A2B9}" type="parTrans" cxnId="{F5E93C46-A7E8-4A58-836D-99670568083A}">
      <dgm:prSet/>
      <dgm:spPr/>
      <dgm:t>
        <a:bodyPr/>
        <a:lstStyle/>
        <a:p>
          <a:endParaRPr lang="en-US"/>
        </a:p>
      </dgm:t>
    </dgm:pt>
    <dgm:pt modelId="{B7DD817F-D803-4ECA-A3A8-B88274A0E8DE}" type="sibTrans" cxnId="{F5E93C46-A7E8-4A58-836D-99670568083A}">
      <dgm:prSet/>
      <dgm:spPr/>
      <dgm:t>
        <a:bodyPr/>
        <a:lstStyle/>
        <a:p>
          <a:endParaRPr lang="en-US"/>
        </a:p>
      </dgm:t>
    </dgm:pt>
    <dgm:pt modelId="{58D9C8AB-FD5D-4703-B757-C6D0817C8952}">
      <dgm:prSet/>
      <dgm:spPr/>
      <dgm:t>
        <a:bodyPr/>
        <a:lstStyle/>
        <a:p>
          <a:r>
            <a:rPr lang="en-US" dirty="0" smtClean="0"/>
            <a:t>I.  Energy</a:t>
          </a:r>
          <a:endParaRPr lang="en-US" dirty="0"/>
        </a:p>
      </dgm:t>
    </dgm:pt>
    <dgm:pt modelId="{C63FCD6F-0888-4C73-A4F7-8C436821012E}" type="parTrans" cxnId="{F6D5BFB0-F00A-4FA5-B6D6-BB1670A965F3}">
      <dgm:prSet/>
      <dgm:spPr/>
      <dgm:t>
        <a:bodyPr/>
        <a:lstStyle/>
        <a:p>
          <a:endParaRPr lang="en-US"/>
        </a:p>
      </dgm:t>
    </dgm:pt>
    <dgm:pt modelId="{93CF9D69-8EBA-483C-8C61-8418C565C95C}" type="sibTrans" cxnId="{F6D5BFB0-F00A-4FA5-B6D6-BB1670A965F3}">
      <dgm:prSet/>
      <dgm:spPr/>
      <dgm:t>
        <a:bodyPr/>
        <a:lstStyle/>
        <a:p>
          <a:endParaRPr lang="en-US"/>
        </a:p>
      </dgm:t>
    </dgm:pt>
    <dgm:pt modelId="{C77E7E13-8F5B-40D9-8E52-B741B463A5BE}">
      <dgm:prSet/>
      <dgm:spPr/>
      <dgm:t>
        <a:bodyPr/>
        <a:lstStyle/>
        <a:p>
          <a:r>
            <a:rPr lang="en-US" dirty="0" smtClean="0"/>
            <a:t>Digestion</a:t>
          </a:r>
          <a:endParaRPr lang="en-US" dirty="0"/>
        </a:p>
      </dgm:t>
    </dgm:pt>
    <dgm:pt modelId="{A224164D-C0B6-4B66-BDA0-53D81200E32A}" type="parTrans" cxnId="{DC4FF034-FEE2-4805-854C-026E5A2F5AA7}">
      <dgm:prSet/>
      <dgm:spPr/>
      <dgm:t>
        <a:bodyPr/>
        <a:lstStyle/>
        <a:p>
          <a:endParaRPr lang="en-US"/>
        </a:p>
      </dgm:t>
    </dgm:pt>
    <dgm:pt modelId="{49BCACA6-FB47-4D7D-B849-7D1313F0D158}" type="sibTrans" cxnId="{DC4FF034-FEE2-4805-854C-026E5A2F5AA7}">
      <dgm:prSet/>
      <dgm:spPr/>
      <dgm:t>
        <a:bodyPr/>
        <a:lstStyle/>
        <a:p>
          <a:endParaRPr lang="en-US"/>
        </a:p>
      </dgm:t>
    </dgm:pt>
    <dgm:pt modelId="{6F09F17C-5575-4C82-8705-2F4BA66E025D}">
      <dgm:prSet/>
      <dgm:spPr/>
      <dgm:t>
        <a:bodyPr/>
        <a:lstStyle/>
        <a:p>
          <a:r>
            <a:rPr lang="en-US" dirty="0" smtClean="0"/>
            <a:t>Absorption</a:t>
          </a:r>
          <a:endParaRPr lang="en-US" dirty="0"/>
        </a:p>
      </dgm:t>
    </dgm:pt>
    <dgm:pt modelId="{6A0130D1-6D81-4493-99DB-119609150363}" type="parTrans" cxnId="{20FBDB79-FCFE-4EC8-B80E-04F8506ADC2B}">
      <dgm:prSet/>
      <dgm:spPr/>
      <dgm:t>
        <a:bodyPr/>
        <a:lstStyle/>
        <a:p>
          <a:endParaRPr lang="en-US"/>
        </a:p>
      </dgm:t>
    </dgm:pt>
    <dgm:pt modelId="{9852328E-9824-485F-8671-271C6D43D9BC}" type="sibTrans" cxnId="{20FBDB79-FCFE-4EC8-B80E-04F8506ADC2B}">
      <dgm:prSet/>
      <dgm:spPr/>
      <dgm:t>
        <a:bodyPr/>
        <a:lstStyle/>
        <a:p>
          <a:endParaRPr lang="en-US"/>
        </a:p>
      </dgm:t>
    </dgm:pt>
    <dgm:pt modelId="{987599D3-0C46-4A55-98E0-67A41A530991}">
      <dgm:prSet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en-US" b="1" dirty="0" smtClean="0"/>
            <a:t>Case Study:  More than a Mouthful </a:t>
          </a:r>
          <a:endParaRPr lang="en-US" b="1" dirty="0"/>
        </a:p>
      </dgm:t>
    </dgm:pt>
    <dgm:pt modelId="{BD35E59E-4D0A-463D-8989-07250604D1EA}" type="parTrans" cxnId="{53896CFB-D9D3-4DCE-8110-CD7D2B7763A2}">
      <dgm:prSet/>
      <dgm:spPr/>
      <dgm:t>
        <a:bodyPr/>
        <a:lstStyle/>
        <a:p>
          <a:endParaRPr lang="en-US"/>
        </a:p>
      </dgm:t>
    </dgm:pt>
    <dgm:pt modelId="{6E39C5AD-9632-43E0-B7B1-701596C38573}" type="sibTrans" cxnId="{53896CFB-D9D3-4DCE-8110-CD7D2B7763A2}">
      <dgm:prSet/>
      <dgm:spPr/>
      <dgm:t>
        <a:bodyPr/>
        <a:lstStyle/>
        <a:p>
          <a:endParaRPr lang="en-US"/>
        </a:p>
      </dgm:t>
    </dgm:pt>
    <dgm:pt modelId="{4FA17563-BB1A-449B-9335-E0302F2AE6C8}">
      <dgm:prSet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en-US" b="1" dirty="0" smtClean="0"/>
            <a:t>Case Study:  Vocal cues of ovulation in human females</a:t>
          </a:r>
          <a:endParaRPr lang="en-US" b="1" dirty="0"/>
        </a:p>
      </dgm:t>
    </dgm:pt>
    <dgm:pt modelId="{811A9697-BB30-442B-9356-0CEBB8016DBB}" type="parTrans" cxnId="{96B43A17-FE67-43C3-9475-0C1103BFD170}">
      <dgm:prSet/>
      <dgm:spPr/>
      <dgm:t>
        <a:bodyPr/>
        <a:lstStyle/>
        <a:p>
          <a:endParaRPr lang="en-US"/>
        </a:p>
      </dgm:t>
    </dgm:pt>
    <dgm:pt modelId="{199770FA-5B8E-45A8-8905-E1465BDF4DBD}" type="sibTrans" cxnId="{96B43A17-FE67-43C3-9475-0C1103BFD170}">
      <dgm:prSet/>
      <dgm:spPr/>
      <dgm:t>
        <a:bodyPr/>
        <a:lstStyle/>
        <a:p>
          <a:endParaRPr lang="en-US"/>
        </a:p>
      </dgm:t>
    </dgm:pt>
    <dgm:pt modelId="{8DB47E78-F6FC-0D49-A79A-BC068AFC92FE}">
      <dgm:prSet/>
      <dgm:spPr/>
      <dgm:t>
        <a:bodyPr/>
        <a:lstStyle/>
        <a:p>
          <a:r>
            <a:rPr lang="en-US" dirty="0" smtClean="0"/>
            <a:t>Cell Membranes</a:t>
          </a:r>
          <a:endParaRPr lang="en-US" dirty="0"/>
        </a:p>
      </dgm:t>
    </dgm:pt>
    <dgm:pt modelId="{8413D2B6-0A60-8342-9369-6EA1C0B98071}" type="parTrans" cxnId="{54739217-417C-8A4E-9016-0B884B08B4B6}">
      <dgm:prSet/>
      <dgm:spPr/>
      <dgm:t>
        <a:bodyPr/>
        <a:lstStyle/>
        <a:p>
          <a:endParaRPr lang="en-US"/>
        </a:p>
      </dgm:t>
    </dgm:pt>
    <dgm:pt modelId="{29E6E879-44F5-0F49-AC88-69283DA1BD75}" type="sibTrans" cxnId="{54739217-417C-8A4E-9016-0B884B08B4B6}">
      <dgm:prSet/>
      <dgm:spPr/>
      <dgm:t>
        <a:bodyPr/>
        <a:lstStyle/>
        <a:p>
          <a:endParaRPr lang="en-US"/>
        </a:p>
      </dgm:t>
    </dgm:pt>
    <dgm:pt modelId="{3AD10D7F-617E-DD4F-B9FC-12AD47B01F32}">
      <dgm:prSet/>
      <dgm:spPr/>
      <dgm:t>
        <a:bodyPr/>
        <a:lstStyle/>
        <a:p>
          <a:r>
            <a:rPr lang="en-US" dirty="0" smtClean="0"/>
            <a:t>Biomolecules &amp; Cell Structure</a:t>
          </a:r>
          <a:endParaRPr lang="en-US" dirty="0"/>
        </a:p>
      </dgm:t>
    </dgm:pt>
    <dgm:pt modelId="{FE7C0CB3-C98E-0B42-B487-AE6772D298FB}" type="parTrans" cxnId="{8E1D6148-D295-5744-AC77-019E56DDD43C}">
      <dgm:prSet/>
      <dgm:spPr/>
      <dgm:t>
        <a:bodyPr/>
        <a:lstStyle/>
        <a:p>
          <a:endParaRPr lang="en-US"/>
        </a:p>
      </dgm:t>
    </dgm:pt>
    <dgm:pt modelId="{E9EBC04C-DABE-C348-8807-8E9D294887E3}" type="sibTrans" cxnId="{8E1D6148-D295-5744-AC77-019E56DDD43C}">
      <dgm:prSet/>
      <dgm:spPr/>
      <dgm:t>
        <a:bodyPr/>
        <a:lstStyle/>
        <a:p>
          <a:endParaRPr lang="en-US"/>
        </a:p>
      </dgm:t>
    </dgm:pt>
    <dgm:pt modelId="{1ED51E3D-3FAB-CE45-9D02-086ABBA09FEA}">
      <dgm:prSet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en-US" b="1" dirty="0" smtClean="0"/>
            <a:t>Case Study:  Miller, 1953</a:t>
          </a:r>
          <a:endParaRPr lang="en-US" b="1" dirty="0"/>
        </a:p>
      </dgm:t>
    </dgm:pt>
    <dgm:pt modelId="{0E697D12-9BC6-FD47-B807-CEF28E253126}" type="parTrans" cxnId="{D056B015-4201-5D43-938A-DA5134EA039C}">
      <dgm:prSet/>
      <dgm:spPr/>
      <dgm:t>
        <a:bodyPr/>
        <a:lstStyle/>
        <a:p>
          <a:endParaRPr lang="en-US"/>
        </a:p>
      </dgm:t>
    </dgm:pt>
    <dgm:pt modelId="{DE00B35B-959A-3E4B-887D-117001694C8F}" type="sibTrans" cxnId="{D056B015-4201-5D43-938A-DA5134EA039C}">
      <dgm:prSet/>
      <dgm:spPr/>
      <dgm:t>
        <a:bodyPr/>
        <a:lstStyle/>
        <a:p>
          <a:endParaRPr lang="en-US"/>
        </a:p>
      </dgm:t>
    </dgm:pt>
    <dgm:pt modelId="{E85F6E90-1ED3-2E45-8192-66E3C81CEF28}">
      <dgm:prSet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en-US" b="1" dirty="0" smtClean="0"/>
            <a:t>Scientific Method Case Study:  An end to ulcers?</a:t>
          </a:r>
          <a:endParaRPr lang="en-US" b="1" dirty="0"/>
        </a:p>
      </dgm:t>
    </dgm:pt>
    <dgm:pt modelId="{F642B427-2DBA-9F45-82C8-717142CDFDA3}" type="parTrans" cxnId="{840B5950-D8B1-894C-B423-F712AD953A9B}">
      <dgm:prSet/>
      <dgm:spPr/>
      <dgm:t>
        <a:bodyPr/>
        <a:lstStyle/>
        <a:p>
          <a:endParaRPr lang="en-US"/>
        </a:p>
      </dgm:t>
    </dgm:pt>
    <dgm:pt modelId="{B395CD96-F170-B048-8407-826EA8EB9A24}" type="sibTrans" cxnId="{840B5950-D8B1-894C-B423-F712AD953A9B}">
      <dgm:prSet/>
      <dgm:spPr/>
      <dgm:t>
        <a:bodyPr/>
        <a:lstStyle/>
        <a:p>
          <a:endParaRPr lang="en-US"/>
        </a:p>
      </dgm:t>
    </dgm:pt>
    <dgm:pt modelId="{B9B2507B-CCC5-A34C-8C40-1DE692387368}">
      <dgm:prSet/>
      <dgm:spPr/>
      <dgm:t>
        <a:bodyPr/>
        <a:lstStyle/>
        <a:p>
          <a:r>
            <a:rPr lang="en-US" dirty="0" smtClean="0"/>
            <a:t>Cellular Respiration</a:t>
          </a:r>
          <a:endParaRPr lang="en-US" dirty="0"/>
        </a:p>
      </dgm:t>
    </dgm:pt>
    <dgm:pt modelId="{1D30060C-3FCE-0D44-A178-D5399BBC32B7}" type="parTrans" cxnId="{565CD92F-4AAE-DF4D-AFCA-3C5E01D772EB}">
      <dgm:prSet/>
      <dgm:spPr/>
      <dgm:t>
        <a:bodyPr/>
        <a:lstStyle/>
        <a:p>
          <a:endParaRPr lang="en-US"/>
        </a:p>
      </dgm:t>
    </dgm:pt>
    <dgm:pt modelId="{627B041C-195C-DB4C-8150-CF9E25026358}" type="sibTrans" cxnId="{565CD92F-4AAE-DF4D-AFCA-3C5E01D772EB}">
      <dgm:prSet/>
      <dgm:spPr/>
      <dgm:t>
        <a:bodyPr/>
        <a:lstStyle/>
        <a:p>
          <a:endParaRPr lang="en-US"/>
        </a:p>
      </dgm:t>
    </dgm:pt>
    <dgm:pt modelId="{DBFC6D6C-FF07-914E-9B7A-C389C8C50DFA}">
      <dgm:prSet/>
      <dgm:spPr/>
      <dgm:t>
        <a:bodyPr/>
        <a:lstStyle/>
        <a:p>
          <a:r>
            <a:rPr lang="en-US" dirty="0" smtClean="0"/>
            <a:t>Enzymes</a:t>
          </a:r>
          <a:endParaRPr lang="en-US" dirty="0"/>
        </a:p>
      </dgm:t>
    </dgm:pt>
    <dgm:pt modelId="{1A7522C5-A609-CA43-84FA-B3CAFB9AEDD2}" type="parTrans" cxnId="{CB9CD89D-E8D5-C64A-826B-399B078DC01D}">
      <dgm:prSet/>
      <dgm:spPr/>
      <dgm:t>
        <a:bodyPr/>
        <a:lstStyle/>
        <a:p>
          <a:endParaRPr lang="en-US"/>
        </a:p>
      </dgm:t>
    </dgm:pt>
    <dgm:pt modelId="{469457C3-A319-BD43-A74C-C84E4D5DA5A0}" type="sibTrans" cxnId="{CB9CD89D-E8D5-C64A-826B-399B078DC01D}">
      <dgm:prSet/>
      <dgm:spPr/>
      <dgm:t>
        <a:bodyPr/>
        <a:lstStyle/>
        <a:p>
          <a:endParaRPr lang="en-US"/>
        </a:p>
      </dgm:t>
    </dgm:pt>
    <dgm:pt modelId="{876FFCAB-CF21-5A42-9F00-AAF2D85BB4BB}">
      <dgm:prSet/>
      <dgm:spPr/>
      <dgm:t>
        <a:bodyPr/>
        <a:lstStyle/>
        <a:p>
          <a:r>
            <a:rPr lang="en-US" dirty="0" smtClean="0"/>
            <a:t>Photosynthesis</a:t>
          </a:r>
          <a:endParaRPr lang="en-US" dirty="0"/>
        </a:p>
      </dgm:t>
    </dgm:pt>
    <dgm:pt modelId="{F126AB05-A1B6-884E-8E6E-6FB0F1290724}" type="parTrans" cxnId="{C36D2CB3-B8AF-FA4B-B713-4C75ABB90EED}">
      <dgm:prSet/>
      <dgm:spPr/>
      <dgm:t>
        <a:bodyPr/>
        <a:lstStyle/>
        <a:p>
          <a:endParaRPr lang="en-US"/>
        </a:p>
      </dgm:t>
    </dgm:pt>
    <dgm:pt modelId="{569682D6-1BDC-084B-B9D3-6A6CDCE7A762}" type="sibTrans" cxnId="{C36D2CB3-B8AF-FA4B-B713-4C75ABB90EED}">
      <dgm:prSet/>
      <dgm:spPr/>
      <dgm:t>
        <a:bodyPr/>
        <a:lstStyle/>
        <a:p>
          <a:endParaRPr lang="en-US"/>
        </a:p>
      </dgm:t>
    </dgm:pt>
    <dgm:pt modelId="{2543DA90-23CD-5441-AE03-B0EDE2BDB7C7}">
      <dgm:prSet/>
      <dgm:spPr/>
      <dgm:t>
        <a:bodyPr/>
        <a:lstStyle/>
        <a:p>
          <a:r>
            <a:rPr lang="en-US" dirty="0" smtClean="0"/>
            <a:t>Homeostasis</a:t>
          </a:r>
          <a:endParaRPr lang="en-US" dirty="0"/>
        </a:p>
      </dgm:t>
    </dgm:pt>
    <dgm:pt modelId="{6C93B925-A5D3-3B43-8169-04F874ABC49E}" type="parTrans" cxnId="{16A87902-126F-3B4C-8CCA-26E0F95BCFFC}">
      <dgm:prSet/>
      <dgm:spPr/>
      <dgm:t>
        <a:bodyPr/>
        <a:lstStyle/>
        <a:p>
          <a:endParaRPr lang="en-US"/>
        </a:p>
      </dgm:t>
    </dgm:pt>
    <dgm:pt modelId="{616EB525-B6F4-A141-9CBA-E840ACC0FA39}" type="sibTrans" cxnId="{16A87902-126F-3B4C-8CCA-26E0F95BCFFC}">
      <dgm:prSet/>
      <dgm:spPr/>
      <dgm:t>
        <a:bodyPr/>
        <a:lstStyle/>
        <a:p>
          <a:endParaRPr lang="en-US"/>
        </a:p>
      </dgm:t>
    </dgm:pt>
    <dgm:pt modelId="{29B48038-79F8-594E-839C-909EFB3053F7}">
      <dgm:prSet/>
      <dgm:spPr/>
      <dgm:t>
        <a:bodyPr/>
        <a:lstStyle/>
        <a:p>
          <a:r>
            <a:rPr lang="en-US" dirty="0" smtClean="0"/>
            <a:t>Circulation</a:t>
          </a:r>
          <a:endParaRPr lang="en-US" dirty="0"/>
        </a:p>
      </dgm:t>
    </dgm:pt>
    <dgm:pt modelId="{3630569D-63E3-9445-A03B-96CB7E7E53B4}" type="parTrans" cxnId="{EC2E0A35-C8D4-B149-8DDA-3F176F24DBF2}">
      <dgm:prSet/>
      <dgm:spPr/>
      <dgm:t>
        <a:bodyPr/>
        <a:lstStyle/>
        <a:p>
          <a:endParaRPr lang="en-US"/>
        </a:p>
      </dgm:t>
    </dgm:pt>
    <dgm:pt modelId="{C435F09D-44DD-3141-A969-6188530238AA}" type="sibTrans" cxnId="{EC2E0A35-C8D4-B149-8DDA-3F176F24DBF2}">
      <dgm:prSet/>
      <dgm:spPr/>
      <dgm:t>
        <a:bodyPr/>
        <a:lstStyle/>
        <a:p>
          <a:endParaRPr lang="en-US"/>
        </a:p>
      </dgm:t>
    </dgm:pt>
    <dgm:pt modelId="{37539CCF-E8B4-374A-9780-DBEAF51180A7}">
      <dgm:prSet/>
      <dgm:spPr/>
      <dgm:t>
        <a:bodyPr/>
        <a:lstStyle/>
        <a:p>
          <a:r>
            <a:rPr lang="en-US" dirty="0" smtClean="0"/>
            <a:t>Neurons</a:t>
          </a:r>
          <a:endParaRPr lang="en-US" dirty="0"/>
        </a:p>
      </dgm:t>
    </dgm:pt>
    <dgm:pt modelId="{BBA6A848-A765-A04C-BF2B-AB00E75C0E9C}" type="parTrans" cxnId="{B8FE94AA-50B9-2C4D-B54F-41C3440C7F59}">
      <dgm:prSet/>
      <dgm:spPr/>
      <dgm:t>
        <a:bodyPr/>
        <a:lstStyle/>
        <a:p>
          <a:endParaRPr lang="en-US"/>
        </a:p>
      </dgm:t>
    </dgm:pt>
    <dgm:pt modelId="{71ABAAD6-79E3-AF4F-8B95-20923DB3F57B}" type="sibTrans" cxnId="{B8FE94AA-50B9-2C4D-B54F-41C3440C7F59}">
      <dgm:prSet/>
      <dgm:spPr/>
      <dgm:t>
        <a:bodyPr/>
        <a:lstStyle/>
        <a:p>
          <a:endParaRPr lang="en-US"/>
        </a:p>
      </dgm:t>
    </dgm:pt>
    <dgm:pt modelId="{C155AE6D-F72E-8340-B7CC-9760A80F5093}">
      <dgm:prSet/>
      <dgm:spPr/>
      <dgm:t>
        <a:bodyPr/>
        <a:lstStyle/>
        <a:p>
          <a:r>
            <a:rPr lang="en-US" dirty="0" smtClean="0"/>
            <a:t>Hormones</a:t>
          </a:r>
          <a:endParaRPr lang="en-US" dirty="0"/>
        </a:p>
      </dgm:t>
    </dgm:pt>
    <dgm:pt modelId="{9CF80F31-65E2-754B-8F2B-BC3F12A5CA7E}" type="parTrans" cxnId="{3C54BFE0-B7CF-F540-818B-D504FEE0E0D8}">
      <dgm:prSet/>
      <dgm:spPr/>
      <dgm:t>
        <a:bodyPr/>
        <a:lstStyle/>
        <a:p>
          <a:endParaRPr lang="en-US"/>
        </a:p>
      </dgm:t>
    </dgm:pt>
    <dgm:pt modelId="{8D9E6005-39A5-694A-9DBE-6E92F47B2FB0}" type="sibTrans" cxnId="{3C54BFE0-B7CF-F540-818B-D504FEE0E0D8}">
      <dgm:prSet/>
      <dgm:spPr/>
      <dgm:t>
        <a:bodyPr/>
        <a:lstStyle/>
        <a:p>
          <a:endParaRPr lang="en-US"/>
        </a:p>
      </dgm:t>
    </dgm:pt>
    <dgm:pt modelId="{145F425E-EA2D-4F02-B495-8ACED50FF9E1}" type="pres">
      <dgm:prSet presAssocID="{B31898A6-17DD-4B19-B824-0473AD78E0C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AABDC1F-5B4E-4940-B6A0-613D7D02F0CC}" type="pres">
      <dgm:prSet presAssocID="{58D9C8AB-FD5D-4703-B757-C6D0817C8952}" presName="root" presStyleCnt="0"/>
      <dgm:spPr/>
    </dgm:pt>
    <dgm:pt modelId="{79600BD3-669D-472F-B055-6BF729D6634A}" type="pres">
      <dgm:prSet presAssocID="{58D9C8AB-FD5D-4703-B757-C6D0817C8952}" presName="rootComposite" presStyleCnt="0"/>
      <dgm:spPr/>
    </dgm:pt>
    <dgm:pt modelId="{7C139622-DF0C-4B12-9207-3D80C34A45B9}" type="pres">
      <dgm:prSet presAssocID="{58D9C8AB-FD5D-4703-B757-C6D0817C8952}" presName="rootText" presStyleLbl="node1" presStyleIdx="0" presStyleCnt="2"/>
      <dgm:spPr/>
      <dgm:t>
        <a:bodyPr/>
        <a:lstStyle/>
        <a:p>
          <a:endParaRPr lang="en-US"/>
        </a:p>
      </dgm:t>
    </dgm:pt>
    <dgm:pt modelId="{802D7034-D40A-44B6-9F83-02434074AD22}" type="pres">
      <dgm:prSet presAssocID="{58D9C8AB-FD5D-4703-B757-C6D0817C8952}" presName="rootConnector" presStyleLbl="node1" presStyleIdx="0" presStyleCnt="2"/>
      <dgm:spPr/>
      <dgm:t>
        <a:bodyPr/>
        <a:lstStyle/>
        <a:p>
          <a:endParaRPr lang="en-US"/>
        </a:p>
      </dgm:t>
    </dgm:pt>
    <dgm:pt modelId="{2CE8BD5F-410B-4665-A347-318070C91B83}" type="pres">
      <dgm:prSet presAssocID="{58D9C8AB-FD5D-4703-B757-C6D0817C8952}" presName="childShape" presStyleCnt="0"/>
      <dgm:spPr/>
    </dgm:pt>
    <dgm:pt modelId="{FDEA7F23-1A9A-FA4A-B920-A149388BDD65}" type="pres">
      <dgm:prSet presAssocID="{F642B427-2DBA-9F45-82C8-717142CDFDA3}" presName="Name13" presStyleLbl="parChTrans1D2" presStyleIdx="0" presStyleCnt="17"/>
      <dgm:spPr/>
      <dgm:t>
        <a:bodyPr/>
        <a:lstStyle/>
        <a:p>
          <a:endParaRPr lang="en-US"/>
        </a:p>
      </dgm:t>
    </dgm:pt>
    <dgm:pt modelId="{9942CBDB-653C-C04C-9E0B-3F7AFD95D8B9}" type="pres">
      <dgm:prSet presAssocID="{E85F6E90-1ED3-2E45-8192-66E3C81CEF28}" presName="childText" presStyleLbl="bgAcc1" presStyleIdx="0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7D7A28-C262-454C-BEB1-E91964F528AE}" type="pres">
      <dgm:prSet presAssocID="{A224164D-C0B6-4B66-BDA0-53D81200E32A}" presName="Name13" presStyleLbl="parChTrans1D2" presStyleIdx="1" presStyleCnt="17"/>
      <dgm:spPr/>
      <dgm:t>
        <a:bodyPr/>
        <a:lstStyle/>
        <a:p>
          <a:endParaRPr lang="en-US"/>
        </a:p>
      </dgm:t>
    </dgm:pt>
    <dgm:pt modelId="{FDB997AF-0B76-4DE8-9847-FC31541FC5EB}" type="pres">
      <dgm:prSet presAssocID="{C77E7E13-8F5B-40D9-8E52-B741B463A5BE}" presName="childText" presStyleLbl="bgAcc1" presStyleIdx="1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AD3762-BC9C-4594-84C6-48B946166AB7}" type="pres">
      <dgm:prSet presAssocID="{6A0130D1-6D81-4493-99DB-119609150363}" presName="Name13" presStyleLbl="parChTrans1D2" presStyleIdx="2" presStyleCnt="17"/>
      <dgm:spPr/>
      <dgm:t>
        <a:bodyPr/>
        <a:lstStyle/>
        <a:p>
          <a:endParaRPr lang="en-US"/>
        </a:p>
      </dgm:t>
    </dgm:pt>
    <dgm:pt modelId="{153B342A-4C8F-4BBE-A5CD-5BBC44FA5C86}" type="pres">
      <dgm:prSet presAssocID="{6F09F17C-5575-4C82-8705-2F4BA66E025D}" presName="childText" presStyleLbl="bgAcc1" presStyleIdx="2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0D7437-0974-482F-861E-276C4D200299}" type="pres">
      <dgm:prSet presAssocID="{BD35E59E-4D0A-463D-8989-07250604D1EA}" presName="Name13" presStyleLbl="parChTrans1D2" presStyleIdx="3" presStyleCnt="17"/>
      <dgm:spPr/>
      <dgm:t>
        <a:bodyPr/>
        <a:lstStyle/>
        <a:p>
          <a:endParaRPr lang="en-US"/>
        </a:p>
      </dgm:t>
    </dgm:pt>
    <dgm:pt modelId="{FE8988C6-5C8B-4EBF-A843-64EE6A9D8F20}" type="pres">
      <dgm:prSet presAssocID="{987599D3-0C46-4A55-98E0-67A41A530991}" presName="childText" presStyleLbl="bgAcc1" presStyleIdx="3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809B32-0AF6-C143-97BA-DFB2D4DFFCE0}" type="pres">
      <dgm:prSet presAssocID="{8413D2B6-0A60-8342-9369-6EA1C0B98071}" presName="Name13" presStyleLbl="parChTrans1D2" presStyleIdx="4" presStyleCnt="17"/>
      <dgm:spPr/>
      <dgm:t>
        <a:bodyPr/>
        <a:lstStyle/>
        <a:p>
          <a:endParaRPr lang="en-US"/>
        </a:p>
      </dgm:t>
    </dgm:pt>
    <dgm:pt modelId="{55B63C81-9671-8D49-8065-613209B88173}" type="pres">
      <dgm:prSet presAssocID="{8DB47E78-F6FC-0D49-A79A-BC068AFC92FE}" presName="childText" presStyleLbl="bgAcc1" presStyleIdx="4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BA4513-5237-E24E-90E7-C78507D1E121}" type="pres">
      <dgm:prSet presAssocID="{FE7C0CB3-C98E-0B42-B487-AE6772D298FB}" presName="Name13" presStyleLbl="parChTrans1D2" presStyleIdx="5" presStyleCnt="17"/>
      <dgm:spPr/>
      <dgm:t>
        <a:bodyPr/>
        <a:lstStyle/>
        <a:p>
          <a:endParaRPr lang="en-US"/>
        </a:p>
      </dgm:t>
    </dgm:pt>
    <dgm:pt modelId="{7D20617B-5E40-8942-B773-67714A8FA89A}" type="pres">
      <dgm:prSet presAssocID="{3AD10D7F-617E-DD4F-B9FC-12AD47B01F32}" presName="childText" presStyleLbl="bgAcc1" presStyleIdx="5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F947BB-DA36-1D4E-83C1-6FE52C74D638}" type="pres">
      <dgm:prSet presAssocID="{0E697D12-9BC6-FD47-B807-CEF28E253126}" presName="Name13" presStyleLbl="parChTrans1D2" presStyleIdx="6" presStyleCnt="17"/>
      <dgm:spPr/>
      <dgm:t>
        <a:bodyPr/>
        <a:lstStyle/>
        <a:p>
          <a:endParaRPr lang="en-US"/>
        </a:p>
      </dgm:t>
    </dgm:pt>
    <dgm:pt modelId="{CBC6D92C-D0D9-F14E-B877-7A95A88460D6}" type="pres">
      <dgm:prSet presAssocID="{1ED51E3D-3FAB-CE45-9D02-086ABBA09FEA}" presName="childText" presStyleLbl="bgAcc1" presStyleIdx="6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F83F92-2840-554F-8633-909C90B2F9C6}" type="pres">
      <dgm:prSet presAssocID="{1D30060C-3FCE-0D44-A178-D5399BBC32B7}" presName="Name13" presStyleLbl="parChTrans1D2" presStyleIdx="7" presStyleCnt="17"/>
      <dgm:spPr/>
      <dgm:t>
        <a:bodyPr/>
        <a:lstStyle/>
        <a:p>
          <a:endParaRPr lang="en-US"/>
        </a:p>
      </dgm:t>
    </dgm:pt>
    <dgm:pt modelId="{1D24F1C2-B139-DF45-A0D2-CB23EF6C96BA}" type="pres">
      <dgm:prSet presAssocID="{B9B2507B-CCC5-A34C-8C40-1DE692387368}" presName="childText" presStyleLbl="bgAcc1" presStyleIdx="7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98BFA2-9445-3F4D-BA79-70D20252A96E}" type="pres">
      <dgm:prSet presAssocID="{1A7522C5-A609-CA43-84FA-B3CAFB9AEDD2}" presName="Name13" presStyleLbl="parChTrans1D2" presStyleIdx="8" presStyleCnt="17"/>
      <dgm:spPr/>
      <dgm:t>
        <a:bodyPr/>
        <a:lstStyle/>
        <a:p>
          <a:endParaRPr lang="en-US"/>
        </a:p>
      </dgm:t>
    </dgm:pt>
    <dgm:pt modelId="{C975EC65-3661-E649-9A91-8F1E4BCB5B23}" type="pres">
      <dgm:prSet presAssocID="{DBFC6D6C-FF07-914E-9B7A-C389C8C50DFA}" presName="childText" presStyleLbl="bgAcc1" presStyleIdx="8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021774-FA6A-9441-897A-8BD2A0D222EC}" type="pres">
      <dgm:prSet presAssocID="{F126AB05-A1B6-884E-8E6E-6FB0F1290724}" presName="Name13" presStyleLbl="parChTrans1D2" presStyleIdx="9" presStyleCnt="17"/>
      <dgm:spPr/>
      <dgm:t>
        <a:bodyPr/>
        <a:lstStyle/>
        <a:p>
          <a:endParaRPr lang="en-US"/>
        </a:p>
      </dgm:t>
    </dgm:pt>
    <dgm:pt modelId="{71A4E1D5-06C5-0C4E-B0F8-4175B0964ACA}" type="pres">
      <dgm:prSet presAssocID="{876FFCAB-CF21-5A42-9F00-AAF2D85BB4BB}" presName="childText" presStyleLbl="bgAcc1" presStyleIdx="9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9A50A8-D697-4758-819C-0C76FD0A0299}" type="pres">
      <dgm:prSet presAssocID="{865543FE-AB28-4BB3-ACEE-6FB80DE4912E}" presName="root" presStyleCnt="0"/>
      <dgm:spPr/>
    </dgm:pt>
    <dgm:pt modelId="{C165DB1F-E3CE-4124-A8D6-B334CFB816A2}" type="pres">
      <dgm:prSet presAssocID="{865543FE-AB28-4BB3-ACEE-6FB80DE4912E}" presName="rootComposite" presStyleCnt="0"/>
      <dgm:spPr/>
    </dgm:pt>
    <dgm:pt modelId="{C0C9480F-E0EC-4B53-BCE5-D24CE8DA8421}" type="pres">
      <dgm:prSet presAssocID="{865543FE-AB28-4BB3-ACEE-6FB80DE4912E}" presName="rootText" presStyleLbl="node1" presStyleIdx="1" presStyleCnt="2"/>
      <dgm:spPr/>
      <dgm:t>
        <a:bodyPr/>
        <a:lstStyle/>
        <a:p>
          <a:endParaRPr lang="en-US"/>
        </a:p>
      </dgm:t>
    </dgm:pt>
    <dgm:pt modelId="{EACABB76-E8AA-4705-93D3-F63F0E2D1795}" type="pres">
      <dgm:prSet presAssocID="{865543FE-AB28-4BB3-ACEE-6FB80DE4912E}" presName="rootConnector" presStyleLbl="node1" presStyleIdx="1" presStyleCnt="2"/>
      <dgm:spPr/>
      <dgm:t>
        <a:bodyPr/>
        <a:lstStyle/>
        <a:p>
          <a:endParaRPr lang="en-US"/>
        </a:p>
      </dgm:t>
    </dgm:pt>
    <dgm:pt modelId="{96216355-2C1E-459E-9FB7-ED7DE54B3EA1}" type="pres">
      <dgm:prSet presAssocID="{865543FE-AB28-4BB3-ACEE-6FB80DE4912E}" presName="childShape" presStyleCnt="0"/>
      <dgm:spPr/>
    </dgm:pt>
    <dgm:pt modelId="{2D9181A7-DB8E-4651-AEF4-6941FEF7BB80}" type="pres">
      <dgm:prSet presAssocID="{143A6AA3-857C-45F2-9D82-648B7A8E9D88}" presName="Name13" presStyleLbl="parChTrans1D2" presStyleIdx="10" presStyleCnt="17"/>
      <dgm:spPr/>
      <dgm:t>
        <a:bodyPr/>
        <a:lstStyle/>
        <a:p>
          <a:endParaRPr lang="en-US"/>
        </a:p>
      </dgm:t>
    </dgm:pt>
    <dgm:pt modelId="{243455DA-2597-4F8B-B6D3-F76FBB44037E}" type="pres">
      <dgm:prSet presAssocID="{D8A52BF6-0A37-487E-90C9-0A1E74123BE0}" presName="childText" presStyleLbl="bgAcc1" presStyleIdx="10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D72D2D-E678-A64F-BF0C-0DC79195F890}" type="pres">
      <dgm:prSet presAssocID="{6C93B925-A5D3-3B43-8169-04F874ABC49E}" presName="Name13" presStyleLbl="parChTrans1D2" presStyleIdx="11" presStyleCnt="17"/>
      <dgm:spPr/>
      <dgm:t>
        <a:bodyPr/>
        <a:lstStyle/>
        <a:p>
          <a:endParaRPr lang="en-US"/>
        </a:p>
      </dgm:t>
    </dgm:pt>
    <dgm:pt modelId="{3981084E-2B1E-644F-8155-C47FDD6EE5AD}" type="pres">
      <dgm:prSet presAssocID="{2543DA90-23CD-5441-AE03-B0EDE2BDB7C7}" presName="childText" presStyleLbl="bgAcc1" presStyleIdx="11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1C34C2-E2CC-B644-8274-EA1DBD2D6667}" type="pres">
      <dgm:prSet presAssocID="{3630569D-63E3-9445-A03B-96CB7E7E53B4}" presName="Name13" presStyleLbl="parChTrans1D2" presStyleIdx="12" presStyleCnt="17"/>
      <dgm:spPr/>
      <dgm:t>
        <a:bodyPr/>
        <a:lstStyle/>
        <a:p>
          <a:endParaRPr lang="en-US"/>
        </a:p>
      </dgm:t>
    </dgm:pt>
    <dgm:pt modelId="{11B7C0A3-402B-AD46-B652-C7AB51E6AD7B}" type="pres">
      <dgm:prSet presAssocID="{29B48038-79F8-594E-839C-909EFB3053F7}" presName="childText" presStyleLbl="bgAcc1" presStyleIdx="12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7164B0-02E5-0E48-84FF-A0B7ED82BA03}" type="pres">
      <dgm:prSet presAssocID="{BBA6A848-A765-A04C-BF2B-AB00E75C0E9C}" presName="Name13" presStyleLbl="parChTrans1D2" presStyleIdx="13" presStyleCnt="17"/>
      <dgm:spPr/>
      <dgm:t>
        <a:bodyPr/>
        <a:lstStyle/>
        <a:p>
          <a:endParaRPr lang="en-US"/>
        </a:p>
      </dgm:t>
    </dgm:pt>
    <dgm:pt modelId="{1634F394-1E49-5B49-BA2B-B98EB53D6E3C}" type="pres">
      <dgm:prSet presAssocID="{37539CCF-E8B4-374A-9780-DBEAF51180A7}" presName="childText" presStyleLbl="bgAcc1" presStyleIdx="13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009E9F-BD30-B743-A3E1-9FE113F8E9A7}" type="pres">
      <dgm:prSet presAssocID="{9CF80F31-65E2-754B-8F2B-BC3F12A5CA7E}" presName="Name13" presStyleLbl="parChTrans1D2" presStyleIdx="14" presStyleCnt="17"/>
      <dgm:spPr/>
      <dgm:t>
        <a:bodyPr/>
        <a:lstStyle/>
        <a:p>
          <a:endParaRPr lang="en-US"/>
        </a:p>
      </dgm:t>
    </dgm:pt>
    <dgm:pt modelId="{C5DDBF08-656C-3246-85C2-7A7E0CBD58FC}" type="pres">
      <dgm:prSet presAssocID="{C155AE6D-F72E-8340-B7CC-9760A80F5093}" presName="childText" presStyleLbl="bgAcc1" presStyleIdx="14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E8DBE2-DAAF-4400-B420-3B64CF672F37}" type="pres">
      <dgm:prSet presAssocID="{39746614-8081-4A20-BDCE-6D41C382A2B9}" presName="Name13" presStyleLbl="parChTrans1D2" presStyleIdx="15" presStyleCnt="17"/>
      <dgm:spPr/>
      <dgm:t>
        <a:bodyPr/>
        <a:lstStyle/>
        <a:p>
          <a:endParaRPr lang="en-US"/>
        </a:p>
      </dgm:t>
    </dgm:pt>
    <dgm:pt modelId="{01AE9870-ED96-42CE-A960-0C4BD2CC431D}" type="pres">
      <dgm:prSet presAssocID="{107A9E9E-69F4-48BD-A2A0-BC2CF210D59D}" presName="childText" presStyleLbl="bgAcc1" presStyleIdx="15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225D13-F689-4215-BC96-CABE047E2093}" type="pres">
      <dgm:prSet presAssocID="{811A9697-BB30-442B-9356-0CEBB8016DBB}" presName="Name13" presStyleLbl="parChTrans1D2" presStyleIdx="16" presStyleCnt="17"/>
      <dgm:spPr/>
      <dgm:t>
        <a:bodyPr/>
        <a:lstStyle/>
        <a:p>
          <a:endParaRPr lang="en-US"/>
        </a:p>
      </dgm:t>
    </dgm:pt>
    <dgm:pt modelId="{48C8E688-455E-4EF4-B880-6681D297DAB9}" type="pres">
      <dgm:prSet presAssocID="{4FA17563-BB1A-449B-9335-E0302F2AE6C8}" presName="childText" presStyleLbl="bgAcc1" presStyleIdx="16" presStyleCnt="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3CA704A-9BD8-3349-BCF5-0785C821CAB0}" type="presOf" srcId="{29B48038-79F8-594E-839C-909EFB3053F7}" destId="{11B7C0A3-402B-AD46-B652-C7AB51E6AD7B}" srcOrd="0" destOrd="0" presId="urn:microsoft.com/office/officeart/2005/8/layout/hierarchy3"/>
    <dgm:cxn modelId="{E8A32ACD-AFB3-934F-8E9A-A0A40424875F}" type="presOf" srcId="{FE7C0CB3-C98E-0B42-B487-AE6772D298FB}" destId="{B2BA4513-5237-E24E-90E7-C78507D1E121}" srcOrd="0" destOrd="0" presId="urn:microsoft.com/office/officeart/2005/8/layout/hierarchy3"/>
    <dgm:cxn modelId="{C36D2CB3-B8AF-FA4B-B713-4C75ABB90EED}" srcId="{58D9C8AB-FD5D-4703-B757-C6D0817C8952}" destId="{876FFCAB-CF21-5A42-9F00-AAF2D85BB4BB}" srcOrd="9" destOrd="0" parTransId="{F126AB05-A1B6-884E-8E6E-6FB0F1290724}" sibTransId="{569682D6-1BDC-084B-B9D3-6A6CDCE7A762}"/>
    <dgm:cxn modelId="{9D69E0AA-FCF8-CE45-A3BD-E65174482699}" type="presOf" srcId="{1D30060C-3FCE-0D44-A178-D5399BBC32B7}" destId="{73F83F92-2840-554F-8633-909C90B2F9C6}" srcOrd="0" destOrd="0" presId="urn:microsoft.com/office/officeart/2005/8/layout/hierarchy3"/>
    <dgm:cxn modelId="{980C0A5B-8A8E-C549-BCD5-5F0B991925C9}" type="presOf" srcId="{39746614-8081-4A20-BDCE-6D41C382A2B9}" destId="{67E8DBE2-DAAF-4400-B420-3B64CF672F37}" srcOrd="0" destOrd="0" presId="urn:microsoft.com/office/officeart/2005/8/layout/hierarchy3"/>
    <dgm:cxn modelId="{96B43A17-FE67-43C3-9475-0C1103BFD170}" srcId="{865543FE-AB28-4BB3-ACEE-6FB80DE4912E}" destId="{4FA17563-BB1A-449B-9335-E0302F2AE6C8}" srcOrd="6" destOrd="0" parTransId="{811A9697-BB30-442B-9356-0CEBB8016DBB}" sibTransId="{199770FA-5B8E-45A8-8905-E1465BDF4DBD}"/>
    <dgm:cxn modelId="{59ADF58C-CB5F-6148-9A89-A0ABEC8A7C48}" type="presOf" srcId="{37539CCF-E8B4-374A-9780-DBEAF51180A7}" destId="{1634F394-1E49-5B49-BA2B-B98EB53D6E3C}" srcOrd="0" destOrd="0" presId="urn:microsoft.com/office/officeart/2005/8/layout/hierarchy3"/>
    <dgm:cxn modelId="{F5E93C46-A7E8-4A58-836D-99670568083A}" srcId="{865543FE-AB28-4BB3-ACEE-6FB80DE4912E}" destId="{107A9E9E-69F4-48BD-A2A0-BC2CF210D59D}" srcOrd="5" destOrd="0" parTransId="{39746614-8081-4A20-BDCE-6D41C382A2B9}" sibTransId="{B7DD817F-D803-4ECA-A3A8-B88274A0E8DE}"/>
    <dgm:cxn modelId="{9615B733-A5E2-7C4C-AC19-15D33A10E2D4}" type="presOf" srcId="{3630569D-63E3-9445-A03B-96CB7E7E53B4}" destId="{941C34C2-E2CC-B644-8274-EA1DBD2D6667}" srcOrd="0" destOrd="0" presId="urn:microsoft.com/office/officeart/2005/8/layout/hierarchy3"/>
    <dgm:cxn modelId="{16A87902-126F-3B4C-8CCA-26E0F95BCFFC}" srcId="{865543FE-AB28-4BB3-ACEE-6FB80DE4912E}" destId="{2543DA90-23CD-5441-AE03-B0EDE2BDB7C7}" srcOrd="1" destOrd="0" parTransId="{6C93B925-A5D3-3B43-8169-04F874ABC49E}" sibTransId="{616EB525-B6F4-A141-9CBA-E840ACC0FA39}"/>
    <dgm:cxn modelId="{0E05E00C-A20F-2543-987B-5CBA16ACAB0B}" type="presOf" srcId="{8DB47E78-F6FC-0D49-A79A-BC068AFC92FE}" destId="{55B63C81-9671-8D49-8065-613209B88173}" srcOrd="0" destOrd="0" presId="urn:microsoft.com/office/officeart/2005/8/layout/hierarchy3"/>
    <dgm:cxn modelId="{20FBDB79-FCFE-4EC8-B80E-04F8506ADC2B}" srcId="{58D9C8AB-FD5D-4703-B757-C6D0817C8952}" destId="{6F09F17C-5575-4C82-8705-2F4BA66E025D}" srcOrd="2" destOrd="0" parTransId="{6A0130D1-6D81-4493-99DB-119609150363}" sibTransId="{9852328E-9824-485F-8671-271C6D43D9BC}"/>
    <dgm:cxn modelId="{8E1D6148-D295-5744-AC77-019E56DDD43C}" srcId="{58D9C8AB-FD5D-4703-B757-C6D0817C8952}" destId="{3AD10D7F-617E-DD4F-B9FC-12AD47B01F32}" srcOrd="5" destOrd="0" parTransId="{FE7C0CB3-C98E-0B42-B487-AE6772D298FB}" sibTransId="{E9EBC04C-DABE-C348-8807-8E9D294887E3}"/>
    <dgm:cxn modelId="{60058223-8FCB-0D4B-9715-DFCF8DED1301}" type="presOf" srcId="{F126AB05-A1B6-884E-8E6E-6FB0F1290724}" destId="{54021774-FA6A-9441-897A-8BD2A0D222EC}" srcOrd="0" destOrd="0" presId="urn:microsoft.com/office/officeart/2005/8/layout/hierarchy3"/>
    <dgm:cxn modelId="{F6D5BFB0-F00A-4FA5-B6D6-BB1670A965F3}" srcId="{B31898A6-17DD-4B19-B824-0473AD78E0C9}" destId="{58D9C8AB-FD5D-4703-B757-C6D0817C8952}" srcOrd="0" destOrd="0" parTransId="{C63FCD6F-0888-4C73-A4F7-8C436821012E}" sibTransId="{93CF9D69-8EBA-483C-8C61-8418C565C95C}"/>
    <dgm:cxn modelId="{7AF2D8B9-FE27-FC41-A2B7-E964D8291317}" type="presOf" srcId="{F642B427-2DBA-9F45-82C8-717142CDFDA3}" destId="{FDEA7F23-1A9A-FA4A-B920-A149388BDD65}" srcOrd="0" destOrd="0" presId="urn:microsoft.com/office/officeart/2005/8/layout/hierarchy3"/>
    <dgm:cxn modelId="{840B5950-D8B1-894C-B423-F712AD953A9B}" srcId="{58D9C8AB-FD5D-4703-B757-C6D0817C8952}" destId="{E85F6E90-1ED3-2E45-8192-66E3C81CEF28}" srcOrd="0" destOrd="0" parTransId="{F642B427-2DBA-9F45-82C8-717142CDFDA3}" sibTransId="{B395CD96-F170-B048-8407-826EA8EB9A24}"/>
    <dgm:cxn modelId="{8AF01ABD-E00E-F949-900F-FC1A9A3AF65C}" type="presOf" srcId="{143A6AA3-857C-45F2-9D82-648B7A8E9D88}" destId="{2D9181A7-DB8E-4651-AEF4-6941FEF7BB80}" srcOrd="0" destOrd="0" presId="urn:microsoft.com/office/officeart/2005/8/layout/hierarchy3"/>
    <dgm:cxn modelId="{ECFBE384-963A-924B-95C5-41FA8E2E889B}" type="presOf" srcId="{865543FE-AB28-4BB3-ACEE-6FB80DE4912E}" destId="{C0C9480F-E0EC-4B53-BCE5-D24CE8DA8421}" srcOrd="0" destOrd="0" presId="urn:microsoft.com/office/officeart/2005/8/layout/hierarchy3"/>
    <dgm:cxn modelId="{B8A1ED9B-BCB1-DB44-8E71-22C07213B48F}" type="presOf" srcId="{6C93B925-A5D3-3B43-8169-04F874ABC49E}" destId="{67D72D2D-E678-A64F-BF0C-0DC79195F890}" srcOrd="0" destOrd="0" presId="urn:microsoft.com/office/officeart/2005/8/layout/hierarchy3"/>
    <dgm:cxn modelId="{CFF7682D-0121-FA40-9A11-371345CAFC0B}" type="presOf" srcId="{E85F6E90-1ED3-2E45-8192-66E3C81CEF28}" destId="{9942CBDB-653C-C04C-9E0B-3F7AFD95D8B9}" srcOrd="0" destOrd="0" presId="urn:microsoft.com/office/officeart/2005/8/layout/hierarchy3"/>
    <dgm:cxn modelId="{71C9962C-3476-CF4E-A70F-921ED63C8A85}" type="presOf" srcId="{BD35E59E-4D0A-463D-8989-07250604D1EA}" destId="{6F0D7437-0974-482F-861E-276C4D200299}" srcOrd="0" destOrd="0" presId="urn:microsoft.com/office/officeart/2005/8/layout/hierarchy3"/>
    <dgm:cxn modelId="{53896CFB-D9D3-4DCE-8110-CD7D2B7763A2}" srcId="{58D9C8AB-FD5D-4703-B757-C6D0817C8952}" destId="{987599D3-0C46-4A55-98E0-67A41A530991}" srcOrd="3" destOrd="0" parTransId="{BD35E59E-4D0A-463D-8989-07250604D1EA}" sibTransId="{6E39C5AD-9632-43E0-B7B1-701596C38573}"/>
    <dgm:cxn modelId="{CA4CB2AC-D7D3-AE46-BDDA-63069980A675}" type="presOf" srcId="{6A0130D1-6D81-4493-99DB-119609150363}" destId="{3DAD3762-BC9C-4594-84C6-48B946166AB7}" srcOrd="0" destOrd="0" presId="urn:microsoft.com/office/officeart/2005/8/layout/hierarchy3"/>
    <dgm:cxn modelId="{898F0A50-8052-48DF-86DE-A7CA7EB141D9}" srcId="{865543FE-AB28-4BB3-ACEE-6FB80DE4912E}" destId="{D8A52BF6-0A37-487E-90C9-0A1E74123BE0}" srcOrd="0" destOrd="0" parTransId="{143A6AA3-857C-45F2-9D82-648B7A8E9D88}" sibTransId="{8A028104-9A87-4504-AF8D-29346BF6FAA0}"/>
    <dgm:cxn modelId="{8EB5AF31-BD8D-2048-A7F6-129FA6806834}" type="presOf" srcId="{B9B2507B-CCC5-A34C-8C40-1DE692387368}" destId="{1D24F1C2-B139-DF45-A0D2-CB23EF6C96BA}" srcOrd="0" destOrd="0" presId="urn:microsoft.com/office/officeart/2005/8/layout/hierarchy3"/>
    <dgm:cxn modelId="{CB9CD89D-E8D5-C64A-826B-399B078DC01D}" srcId="{58D9C8AB-FD5D-4703-B757-C6D0817C8952}" destId="{DBFC6D6C-FF07-914E-9B7A-C389C8C50DFA}" srcOrd="8" destOrd="0" parTransId="{1A7522C5-A609-CA43-84FA-B3CAFB9AEDD2}" sibTransId="{469457C3-A319-BD43-A74C-C84E4D5DA5A0}"/>
    <dgm:cxn modelId="{DC4FF034-FEE2-4805-854C-026E5A2F5AA7}" srcId="{58D9C8AB-FD5D-4703-B757-C6D0817C8952}" destId="{C77E7E13-8F5B-40D9-8E52-B741B463A5BE}" srcOrd="1" destOrd="0" parTransId="{A224164D-C0B6-4B66-BDA0-53D81200E32A}" sibTransId="{49BCACA6-FB47-4D7D-B849-7D1313F0D158}"/>
    <dgm:cxn modelId="{3C54BFE0-B7CF-F540-818B-D504FEE0E0D8}" srcId="{865543FE-AB28-4BB3-ACEE-6FB80DE4912E}" destId="{C155AE6D-F72E-8340-B7CC-9760A80F5093}" srcOrd="4" destOrd="0" parTransId="{9CF80F31-65E2-754B-8F2B-BC3F12A5CA7E}" sibTransId="{8D9E6005-39A5-694A-9DBE-6E92F47B2FB0}"/>
    <dgm:cxn modelId="{24660EB5-D0F3-3D44-A39D-1716E7899CA1}" type="presOf" srcId="{107A9E9E-69F4-48BD-A2A0-BC2CF210D59D}" destId="{01AE9870-ED96-42CE-A960-0C4BD2CC431D}" srcOrd="0" destOrd="0" presId="urn:microsoft.com/office/officeart/2005/8/layout/hierarchy3"/>
    <dgm:cxn modelId="{E8856130-79D9-A94E-B3D0-294A7DD2F2F4}" type="presOf" srcId="{58D9C8AB-FD5D-4703-B757-C6D0817C8952}" destId="{7C139622-DF0C-4B12-9207-3D80C34A45B9}" srcOrd="0" destOrd="0" presId="urn:microsoft.com/office/officeart/2005/8/layout/hierarchy3"/>
    <dgm:cxn modelId="{B25D00EC-B4F4-4B40-85B4-BA4BF7422F57}" type="presOf" srcId="{2543DA90-23CD-5441-AE03-B0EDE2BDB7C7}" destId="{3981084E-2B1E-644F-8155-C47FDD6EE5AD}" srcOrd="0" destOrd="0" presId="urn:microsoft.com/office/officeart/2005/8/layout/hierarchy3"/>
    <dgm:cxn modelId="{D056B015-4201-5D43-938A-DA5134EA039C}" srcId="{58D9C8AB-FD5D-4703-B757-C6D0817C8952}" destId="{1ED51E3D-3FAB-CE45-9D02-086ABBA09FEA}" srcOrd="6" destOrd="0" parTransId="{0E697D12-9BC6-FD47-B807-CEF28E253126}" sibTransId="{DE00B35B-959A-3E4B-887D-117001694C8F}"/>
    <dgm:cxn modelId="{BBF455BE-0100-B646-8843-EA063F01C859}" type="presOf" srcId="{4FA17563-BB1A-449B-9335-E0302F2AE6C8}" destId="{48C8E688-455E-4EF4-B880-6681D297DAB9}" srcOrd="0" destOrd="0" presId="urn:microsoft.com/office/officeart/2005/8/layout/hierarchy3"/>
    <dgm:cxn modelId="{8504DB02-4FF8-0643-A32C-514141BD22FA}" type="presOf" srcId="{9CF80F31-65E2-754B-8F2B-BC3F12A5CA7E}" destId="{06009E9F-BD30-B743-A3E1-9FE113F8E9A7}" srcOrd="0" destOrd="0" presId="urn:microsoft.com/office/officeart/2005/8/layout/hierarchy3"/>
    <dgm:cxn modelId="{51F3842C-EA30-BA47-A914-05477DFB4AE2}" type="presOf" srcId="{B31898A6-17DD-4B19-B824-0473AD78E0C9}" destId="{145F425E-EA2D-4F02-B495-8ACED50FF9E1}" srcOrd="0" destOrd="0" presId="urn:microsoft.com/office/officeart/2005/8/layout/hierarchy3"/>
    <dgm:cxn modelId="{9F4B4C67-8D2A-9541-94BB-867400E35199}" type="presOf" srcId="{8413D2B6-0A60-8342-9369-6EA1C0B98071}" destId="{8F809B32-0AF6-C143-97BA-DFB2D4DFFCE0}" srcOrd="0" destOrd="0" presId="urn:microsoft.com/office/officeart/2005/8/layout/hierarchy3"/>
    <dgm:cxn modelId="{8B1410A1-6F8A-F449-8F5F-EB6F68FFD15D}" type="presOf" srcId="{6F09F17C-5575-4C82-8705-2F4BA66E025D}" destId="{153B342A-4C8F-4BBE-A5CD-5BBC44FA5C86}" srcOrd="0" destOrd="0" presId="urn:microsoft.com/office/officeart/2005/8/layout/hierarchy3"/>
    <dgm:cxn modelId="{39B7BA1E-2C65-8047-9188-3EE3539D1D2C}" type="presOf" srcId="{1A7522C5-A609-CA43-84FA-B3CAFB9AEDD2}" destId="{0598BFA2-9445-3F4D-BA79-70D20252A96E}" srcOrd="0" destOrd="0" presId="urn:microsoft.com/office/officeart/2005/8/layout/hierarchy3"/>
    <dgm:cxn modelId="{00FA3D1A-A6C9-3E4F-A64F-AAB0466F4279}" type="presOf" srcId="{BBA6A848-A765-A04C-BF2B-AB00E75C0E9C}" destId="{6F7164B0-02E5-0E48-84FF-A0B7ED82BA03}" srcOrd="0" destOrd="0" presId="urn:microsoft.com/office/officeart/2005/8/layout/hierarchy3"/>
    <dgm:cxn modelId="{565CD92F-4AAE-DF4D-AFCA-3C5E01D772EB}" srcId="{58D9C8AB-FD5D-4703-B757-C6D0817C8952}" destId="{B9B2507B-CCC5-A34C-8C40-1DE692387368}" srcOrd="7" destOrd="0" parTransId="{1D30060C-3FCE-0D44-A178-D5399BBC32B7}" sibTransId="{627B041C-195C-DB4C-8150-CF9E25026358}"/>
    <dgm:cxn modelId="{1982D75C-F49B-5D48-BA0E-DA6969AA40B6}" type="presOf" srcId="{1ED51E3D-3FAB-CE45-9D02-086ABBA09FEA}" destId="{CBC6D92C-D0D9-F14E-B877-7A95A88460D6}" srcOrd="0" destOrd="0" presId="urn:microsoft.com/office/officeart/2005/8/layout/hierarchy3"/>
    <dgm:cxn modelId="{805C97E4-D53D-D642-8C14-F4743EB2CECE}" type="presOf" srcId="{0E697D12-9BC6-FD47-B807-CEF28E253126}" destId="{64F947BB-DA36-1D4E-83C1-6FE52C74D638}" srcOrd="0" destOrd="0" presId="urn:microsoft.com/office/officeart/2005/8/layout/hierarchy3"/>
    <dgm:cxn modelId="{4EE902B2-2209-F64E-A1D0-36B318728EC6}" type="presOf" srcId="{C155AE6D-F72E-8340-B7CC-9760A80F5093}" destId="{C5DDBF08-656C-3246-85C2-7A7E0CBD58FC}" srcOrd="0" destOrd="0" presId="urn:microsoft.com/office/officeart/2005/8/layout/hierarchy3"/>
    <dgm:cxn modelId="{91257302-41E1-3545-8619-676DEBE9FDF2}" type="presOf" srcId="{58D9C8AB-FD5D-4703-B757-C6D0817C8952}" destId="{802D7034-D40A-44B6-9F83-02434074AD22}" srcOrd="1" destOrd="0" presId="urn:microsoft.com/office/officeart/2005/8/layout/hierarchy3"/>
    <dgm:cxn modelId="{B8FE94AA-50B9-2C4D-B54F-41C3440C7F59}" srcId="{865543FE-AB28-4BB3-ACEE-6FB80DE4912E}" destId="{37539CCF-E8B4-374A-9780-DBEAF51180A7}" srcOrd="3" destOrd="0" parTransId="{BBA6A848-A765-A04C-BF2B-AB00E75C0E9C}" sibTransId="{71ABAAD6-79E3-AF4F-8B95-20923DB3F57B}"/>
    <dgm:cxn modelId="{0DCF21CB-F9A1-B940-BEEF-73EADD7A0870}" type="presOf" srcId="{865543FE-AB28-4BB3-ACEE-6FB80DE4912E}" destId="{EACABB76-E8AA-4705-93D3-F63F0E2D1795}" srcOrd="1" destOrd="0" presId="urn:microsoft.com/office/officeart/2005/8/layout/hierarchy3"/>
    <dgm:cxn modelId="{EC2E0A35-C8D4-B149-8DDA-3F176F24DBF2}" srcId="{865543FE-AB28-4BB3-ACEE-6FB80DE4912E}" destId="{29B48038-79F8-594E-839C-909EFB3053F7}" srcOrd="2" destOrd="0" parTransId="{3630569D-63E3-9445-A03B-96CB7E7E53B4}" sibTransId="{C435F09D-44DD-3141-A969-6188530238AA}"/>
    <dgm:cxn modelId="{1E4DC6FD-5D0D-6740-B3EC-6142CD64BA12}" type="presOf" srcId="{876FFCAB-CF21-5A42-9F00-AAF2D85BB4BB}" destId="{71A4E1D5-06C5-0C4E-B0F8-4175B0964ACA}" srcOrd="0" destOrd="0" presId="urn:microsoft.com/office/officeart/2005/8/layout/hierarchy3"/>
    <dgm:cxn modelId="{93B608C1-3DCE-C349-9870-58967B0C1C83}" type="presOf" srcId="{DBFC6D6C-FF07-914E-9B7A-C389C8C50DFA}" destId="{C975EC65-3661-E649-9A91-8F1E4BCB5B23}" srcOrd="0" destOrd="0" presId="urn:microsoft.com/office/officeart/2005/8/layout/hierarchy3"/>
    <dgm:cxn modelId="{AD872CC5-711A-4149-86F1-56C24F4FE1CA}" type="presOf" srcId="{811A9697-BB30-442B-9356-0CEBB8016DBB}" destId="{0D225D13-F689-4215-BC96-CABE047E2093}" srcOrd="0" destOrd="0" presId="urn:microsoft.com/office/officeart/2005/8/layout/hierarchy3"/>
    <dgm:cxn modelId="{E4E28FE7-83A8-3F4A-B8A0-1A46AEACB59E}" type="presOf" srcId="{3AD10D7F-617E-DD4F-B9FC-12AD47B01F32}" destId="{7D20617B-5E40-8942-B773-67714A8FA89A}" srcOrd="0" destOrd="0" presId="urn:microsoft.com/office/officeart/2005/8/layout/hierarchy3"/>
    <dgm:cxn modelId="{7B17CB9B-CCDB-4456-9049-D1FEA8260474}" srcId="{B31898A6-17DD-4B19-B824-0473AD78E0C9}" destId="{865543FE-AB28-4BB3-ACEE-6FB80DE4912E}" srcOrd="1" destOrd="0" parTransId="{288AD1C7-6A80-4C0B-A933-AEF9C03AD5E3}" sibTransId="{9DE3A473-469A-4E20-B5A8-264B634939F3}"/>
    <dgm:cxn modelId="{FC018D31-2055-E14F-B4C6-82514EAE03F7}" type="presOf" srcId="{987599D3-0C46-4A55-98E0-67A41A530991}" destId="{FE8988C6-5C8B-4EBF-A843-64EE6A9D8F20}" srcOrd="0" destOrd="0" presId="urn:microsoft.com/office/officeart/2005/8/layout/hierarchy3"/>
    <dgm:cxn modelId="{A2C85CD8-932B-F44E-A8E2-7AA79B83DAF2}" type="presOf" srcId="{A224164D-C0B6-4B66-BDA0-53D81200E32A}" destId="{E57D7A28-C262-454C-BEB1-E91964F528AE}" srcOrd="0" destOrd="0" presId="urn:microsoft.com/office/officeart/2005/8/layout/hierarchy3"/>
    <dgm:cxn modelId="{B1186486-7405-8B45-A19F-A21E7C286F03}" type="presOf" srcId="{C77E7E13-8F5B-40D9-8E52-B741B463A5BE}" destId="{FDB997AF-0B76-4DE8-9847-FC31541FC5EB}" srcOrd="0" destOrd="0" presId="urn:microsoft.com/office/officeart/2005/8/layout/hierarchy3"/>
    <dgm:cxn modelId="{54739217-417C-8A4E-9016-0B884B08B4B6}" srcId="{58D9C8AB-FD5D-4703-B757-C6D0817C8952}" destId="{8DB47E78-F6FC-0D49-A79A-BC068AFC92FE}" srcOrd="4" destOrd="0" parTransId="{8413D2B6-0A60-8342-9369-6EA1C0B98071}" sibTransId="{29E6E879-44F5-0F49-AC88-69283DA1BD75}"/>
    <dgm:cxn modelId="{B459C8ED-F9E6-CF46-9122-E994A9C36344}" type="presOf" srcId="{D8A52BF6-0A37-487E-90C9-0A1E74123BE0}" destId="{243455DA-2597-4F8B-B6D3-F76FBB44037E}" srcOrd="0" destOrd="0" presId="urn:microsoft.com/office/officeart/2005/8/layout/hierarchy3"/>
    <dgm:cxn modelId="{6246D03D-A327-DA42-82F1-0DB66BBC40B9}" type="presParOf" srcId="{145F425E-EA2D-4F02-B495-8ACED50FF9E1}" destId="{CAABDC1F-5B4E-4940-B6A0-613D7D02F0CC}" srcOrd="0" destOrd="0" presId="urn:microsoft.com/office/officeart/2005/8/layout/hierarchy3"/>
    <dgm:cxn modelId="{1A5E2696-B227-5743-A7E8-61B61DB03DC0}" type="presParOf" srcId="{CAABDC1F-5B4E-4940-B6A0-613D7D02F0CC}" destId="{79600BD3-669D-472F-B055-6BF729D6634A}" srcOrd="0" destOrd="0" presId="urn:microsoft.com/office/officeart/2005/8/layout/hierarchy3"/>
    <dgm:cxn modelId="{5841CE6C-A65B-4C45-9EE7-B39B95DC2DA2}" type="presParOf" srcId="{79600BD3-669D-472F-B055-6BF729D6634A}" destId="{7C139622-DF0C-4B12-9207-3D80C34A45B9}" srcOrd="0" destOrd="0" presId="urn:microsoft.com/office/officeart/2005/8/layout/hierarchy3"/>
    <dgm:cxn modelId="{BB47C5D8-E9BB-DB45-8371-A8DA9D41CA6C}" type="presParOf" srcId="{79600BD3-669D-472F-B055-6BF729D6634A}" destId="{802D7034-D40A-44B6-9F83-02434074AD22}" srcOrd="1" destOrd="0" presId="urn:microsoft.com/office/officeart/2005/8/layout/hierarchy3"/>
    <dgm:cxn modelId="{5336BB6D-C341-6C41-B390-37CCBDAA63FA}" type="presParOf" srcId="{CAABDC1F-5B4E-4940-B6A0-613D7D02F0CC}" destId="{2CE8BD5F-410B-4665-A347-318070C91B83}" srcOrd="1" destOrd="0" presId="urn:microsoft.com/office/officeart/2005/8/layout/hierarchy3"/>
    <dgm:cxn modelId="{62FD77B7-863E-7C46-A187-D6B4B0A01684}" type="presParOf" srcId="{2CE8BD5F-410B-4665-A347-318070C91B83}" destId="{FDEA7F23-1A9A-FA4A-B920-A149388BDD65}" srcOrd="0" destOrd="0" presId="urn:microsoft.com/office/officeart/2005/8/layout/hierarchy3"/>
    <dgm:cxn modelId="{55725495-C39C-504A-8437-44DAA784EBF2}" type="presParOf" srcId="{2CE8BD5F-410B-4665-A347-318070C91B83}" destId="{9942CBDB-653C-C04C-9E0B-3F7AFD95D8B9}" srcOrd="1" destOrd="0" presId="urn:microsoft.com/office/officeart/2005/8/layout/hierarchy3"/>
    <dgm:cxn modelId="{95430842-D3F0-074B-B9AC-31BF24D42FA7}" type="presParOf" srcId="{2CE8BD5F-410B-4665-A347-318070C91B83}" destId="{E57D7A28-C262-454C-BEB1-E91964F528AE}" srcOrd="2" destOrd="0" presId="urn:microsoft.com/office/officeart/2005/8/layout/hierarchy3"/>
    <dgm:cxn modelId="{DF7F7F4A-701B-6B41-A6F3-F89AE0E804D9}" type="presParOf" srcId="{2CE8BD5F-410B-4665-A347-318070C91B83}" destId="{FDB997AF-0B76-4DE8-9847-FC31541FC5EB}" srcOrd="3" destOrd="0" presId="urn:microsoft.com/office/officeart/2005/8/layout/hierarchy3"/>
    <dgm:cxn modelId="{1F5DB0E9-82A6-2F4F-A335-3634E628F0EB}" type="presParOf" srcId="{2CE8BD5F-410B-4665-A347-318070C91B83}" destId="{3DAD3762-BC9C-4594-84C6-48B946166AB7}" srcOrd="4" destOrd="0" presId="urn:microsoft.com/office/officeart/2005/8/layout/hierarchy3"/>
    <dgm:cxn modelId="{D92EA878-C1AC-C64E-B966-70A1C0C634E8}" type="presParOf" srcId="{2CE8BD5F-410B-4665-A347-318070C91B83}" destId="{153B342A-4C8F-4BBE-A5CD-5BBC44FA5C86}" srcOrd="5" destOrd="0" presId="urn:microsoft.com/office/officeart/2005/8/layout/hierarchy3"/>
    <dgm:cxn modelId="{820D9C67-94D0-7D44-92EF-85995F038C7E}" type="presParOf" srcId="{2CE8BD5F-410B-4665-A347-318070C91B83}" destId="{6F0D7437-0974-482F-861E-276C4D200299}" srcOrd="6" destOrd="0" presId="urn:microsoft.com/office/officeart/2005/8/layout/hierarchy3"/>
    <dgm:cxn modelId="{08DC01C3-2885-264B-B7A4-6F5ADAC280B6}" type="presParOf" srcId="{2CE8BD5F-410B-4665-A347-318070C91B83}" destId="{FE8988C6-5C8B-4EBF-A843-64EE6A9D8F20}" srcOrd="7" destOrd="0" presId="urn:microsoft.com/office/officeart/2005/8/layout/hierarchy3"/>
    <dgm:cxn modelId="{8927EDD0-BBF3-DA40-A0F7-CA5F4992ABF8}" type="presParOf" srcId="{2CE8BD5F-410B-4665-A347-318070C91B83}" destId="{8F809B32-0AF6-C143-97BA-DFB2D4DFFCE0}" srcOrd="8" destOrd="0" presId="urn:microsoft.com/office/officeart/2005/8/layout/hierarchy3"/>
    <dgm:cxn modelId="{BA84EC09-E468-8049-8B7C-EC15E838F4A0}" type="presParOf" srcId="{2CE8BD5F-410B-4665-A347-318070C91B83}" destId="{55B63C81-9671-8D49-8065-613209B88173}" srcOrd="9" destOrd="0" presId="urn:microsoft.com/office/officeart/2005/8/layout/hierarchy3"/>
    <dgm:cxn modelId="{C446376C-9A57-A841-B3B8-F34ADB0C72E8}" type="presParOf" srcId="{2CE8BD5F-410B-4665-A347-318070C91B83}" destId="{B2BA4513-5237-E24E-90E7-C78507D1E121}" srcOrd="10" destOrd="0" presId="urn:microsoft.com/office/officeart/2005/8/layout/hierarchy3"/>
    <dgm:cxn modelId="{01FC216B-EE31-054D-AFC5-2AB7742BEAE1}" type="presParOf" srcId="{2CE8BD5F-410B-4665-A347-318070C91B83}" destId="{7D20617B-5E40-8942-B773-67714A8FA89A}" srcOrd="11" destOrd="0" presId="urn:microsoft.com/office/officeart/2005/8/layout/hierarchy3"/>
    <dgm:cxn modelId="{D57C2A73-1210-DA45-8CA2-0100326E9FFC}" type="presParOf" srcId="{2CE8BD5F-410B-4665-A347-318070C91B83}" destId="{64F947BB-DA36-1D4E-83C1-6FE52C74D638}" srcOrd="12" destOrd="0" presId="urn:microsoft.com/office/officeart/2005/8/layout/hierarchy3"/>
    <dgm:cxn modelId="{BC85EEA5-908A-234D-A7A7-EEE6683AFD3B}" type="presParOf" srcId="{2CE8BD5F-410B-4665-A347-318070C91B83}" destId="{CBC6D92C-D0D9-F14E-B877-7A95A88460D6}" srcOrd="13" destOrd="0" presId="urn:microsoft.com/office/officeart/2005/8/layout/hierarchy3"/>
    <dgm:cxn modelId="{E0A61560-33EF-8640-B766-9B2ADB22496C}" type="presParOf" srcId="{2CE8BD5F-410B-4665-A347-318070C91B83}" destId="{73F83F92-2840-554F-8633-909C90B2F9C6}" srcOrd="14" destOrd="0" presId="urn:microsoft.com/office/officeart/2005/8/layout/hierarchy3"/>
    <dgm:cxn modelId="{980E8E98-9382-EE43-8913-09AFC7AD09C5}" type="presParOf" srcId="{2CE8BD5F-410B-4665-A347-318070C91B83}" destId="{1D24F1C2-B139-DF45-A0D2-CB23EF6C96BA}" srcOrd="15" destOrd="0" presId="urn:microsoft.com/office/officeart/2005/8/layout/hierarchy3"/>
    <dgm:cxn modelId="{D0CA968E-ADDF-5142-A4F2-4D3DBC99DC90}" type="presParOf" srcId="{2CE8BD5F-410B-4665-A347-318070C91B83}" destId="{0598BFA2-9445-3F4D-BA79-70D20252A96E}" srcOrd="16" destOrd="0" presId="urn:microsoft.com/office/officeart/2005/8/layout/hierarchy3"/>
    <dgm:cxn modelId="{AE39741C-3DCC-2D4D-BB0C-6AA498485585}" type="presParOf" srcId="{2CE8BD5F-410B-4665-A347-318070C91B83}" destId="{C975EC65-3661-E649-9A91-8F1E4BCB5B23}" srcOrd="17" destOrd="0" presId="urn:microsoft.com/office/officeart/2005/8/layout/hierarchy3"/>
    <dgm:cxn modelId="{5661C64C-43FB-7741-90ED-37BB1D7A1784}" type="presParOf" srcId="{2CE8BD5F-410B-4665-A347-318070C91B83}" destId="{54021774-FA6A-9441-897A-8BD2A0D222EC}" srcOrd="18" destOrd="0" presId="urn:microsoft.com/office/officeart/2005/8/layout/hierarchy3"/>
    <dgm:cxn modelId="{F88DFEDE-02EC-9E48-8B60-18FC968B19A9}" type="presParOf" srcId="{2CE8BD5F-410B-4665-A347-318070C91B83}" destId="{71A4E1D5-06C5-0C4E-B0F8-4175B0964ACA}" srcOrd="19" destOrd="0" presId="urn:microsoft.com/office/officeart/2005/8/layout/hierarchy3"/>
    <dgm:cxn modelId="{EFB6AED8-CF0E-7649-B7D6-CF56929DC264}" type="presParOf" srcId="{145F425E-EA2D-4F02-B495-8ACED50FF9E1}" destId="{EE9A50A8-D697-4758-819C-0C76FD0A0299}" srcOrd="1" destOrd="0" presId="urn:microsoft.com/office/officeart/2005/8/layout/hierarchy3"/>
    <dgm:cxn modelId="{11E2B151-36C0-2B42-979E-2A7B7A5E8A87}" type="presParOf" srcId="{EE9A50A8-D697-4758-819C-0C76FD0A0299}" destId="{C165DB1F-E3CE-4124-A8D6-B334CFB816A2}" srcOrd="0" destOrd="0" presId="urn:microsoft.com/office/officeart/2005/8/layout/hierarchy3"/>
    <dgm:cxn modelId="{BE05C4BD-EAA6-8047-AFE1-56CA70F2ED9A}" type="presParOf" srcId="{C165DB1F-E3CE-4124-A8D6-B334CFB816A2}" destId="{C0C9480F-E0EC-4B53-BCE5-D24CE8DA8421}" srcOrd="0" destOrd="0" presId="urn:microsoft.com/office/officeart/2005/8/layout/hierarchy3"/>
    <dgm:cxn modelId="{E9CC6C93-58D8-8B4F-A976-C34ED4455CED}" type="presParOf" srcId="{C165DB1F-E3CE-4124-A8D6-B334CFB816A2}" destId="{EACABB76-E8AA-4705-93D3-F63F0E2D1795}" srcOrd="1" destOrd="0" presId="urn:microsoft.com/office/officeart/2005/8/layout/hierarchy3"/>
    <dgm:cxn modelId="{F5DFB0F8-C2BD-CD43-AFC0-1B5D589B250F}" type="presParOf" srcId="{EE9A50A8-D697-4758-819C-0C76FD0A0299}" destId="{96216355-2C1E-459E-9FB7-ED7DE54B3EA1}" srcOrd="1" destOrd="0" presId="urn:microsoft.com/office/officeart/2005/8/layout/hierarchy3"/>
    <dgm:cxn modelId="{18D875BB-2689-5F4A-9CDC-ACAC0FFE32AD}" type="presParOf" srcId="{96216355-2C1E-459E-9FB7-ED7DE54B3EA1}" destId="{2D9181A7-DB8E-4651-AEF4-6941FEF7BB80}" srcOrd="0" destOrd="0" presId="urn:microsoft.com/office/officeart/2005/8/layout/hierarchy3"/>
    <dgm:cxn modelId="{0CDFE71F-BDB3-3F44-BCEC-D21444683E18}" type="presParOf" srcId="{96216355-2C1E-459E-9FB7-ED7DE54B3EA1}" destId="{243455DA-2597-4F8B-B6D3-F76FBB44037E}" srcOrd="1" destOrd="0" presId="urn:microsoft.com/office/officeart/2005/8/layout/hierarchy3"/>
    <dgm:cxn modelId="{7BB5DDD8-953E-6545-A76C-F26E3172B674}" type="presParOf" srcId="{96216355-2C1E-459E-9FB7-ED7DE54B3EA1}" destId="{67D72D2D-E678-A64F-BF0C-0DC79195F890}" srcOrd="2" destOrd="0" presId="urn:microsoft.com/office/officeart/2005/8/layout/hierarchy3"/>
    <dgm:cxn modelId="{7A585B10-7058-C742-881F-46F236409963}" type="presParOf" srcId="{96216355-2C1E-459E-9FB7-ED7DE54B3EA1}" destId="{3981084E-2B1E-644F-8155-C47FDD6EE5AD}" srcOrd="3" destOrd="0" presId="urn:microsoft.com/office/officeart/2005/8/layout/hierarchy3"/>
    <dgm:cxn modelId="{CEE0BB10-D45B-8642-A46B-661C95AEAFFC}" type="presParOf" srcId="{96216355-2C1E-459E-9FB7-ED7DE54B3EA1}" destId="{941C34C2-E2CC-B644-8274-EA1DBD2D6667}" srcOrd="4" destOrd="0" presId="urn:microsoft.com/office/officeart/2005/8/layout/hierarchy3"/>
    <dgm:cxn modelId="{FF0D362D-8AA8-AF42-9EFF-155F0FA1F148}" type="presParOf" srcId="{96216355-2C1E-459E-9FB7-ED7DE54B3EA1}" destId="{11B7C0A3-402B-AD46-B652-C7AB51E6AD7B}" srcOrd="5" destOrd="0" presId="urn:microsoft.com/office/officeart/2005/8/layout/hierarchy3"/>
    <dgm:cxn modelId="{6FE457EE-9E6B-B247-9B3E-429FC5ED49D5}" type="presParOf" srcId="{96216355-2C1E-459E-9FB7-ED7DE54B3EA1}" destId="{6F7164B0-02E5-0E48-84FF-A0B7ED82BA03}" srcOrd="6" destOrd="0" presId="urn:microsoft.com/office/officeart/2005/8/layout/hierarchy3"/>
    <dgm:cxn modelId="{33D38C0C-25B1-4B4F-8F39-E2B1D29E44F0}" type="presParOf" srcId="{96216355-2C1E-459E-9FB7-ED7DE54B3EA1}" destId="{1634F394-1E49-5B49-BA2B-B98EB53D6E3C}" srcOrd="7" destOrd="0" presId="urn:microsoft.com/office/officeart/2005/8/layout/hierarchy3"/>
    <dgm:cxn modelId="{ECF91CBA-1F9B-C94F-AC09-842A0C767FF4}" type="presParOf" srcId="{96216355-2C1E-459E-9FB7-ED7DE54B3EA1}" destId="{06009E9F-BD30-B743-A3E1-9FE113F8E9A7}" srcOrd="8" destOrd="0" presId="urn:microsoft.com/office/officeart/2005/8/layout/hierarchy3"/>
    <dgm:cxn modelId="{EA19B566-6A4C-5845-8C80-C5E233620CDC}" type="presParOf" srcId="{96216355-2C1E-459E-9FB7-ED7DE54B3EA1}" destId="{C5DDBF08-656C-3246-85C2-7A7E0CBD58FC}" srcOrd="9" destOrd="0" presId="urn:microsoft.com/office/officeart/2005/8/layout/hierarchy3"/>
    <dgm:cxn modelId="{0E70DFF8-294A-094A-AE9D-22E553E007F9}" type="presParOf" srcId="{96216355-2C1E-459E-9FB7-ED7DE54B3EA1}" destId="{67E8DBE2-DAAF-4400-B420-3B64CF672F37}" srcOrd="10" destOrd="0" presId="urn:microsoft.com/office/officeart/2005/8/layout/hierarchy3"/>
    <dgm:cxn modelId="{5C956E2E-9C02-8C43-9105-510221164C3A}" type="presParOf" srcId="{96216355-2C1E-459E-9FB7-ED7DE54B3EA1}" destId="{01AE9870-ED96-42CE-A960-0C4BD2CC431D}" srcOrd="11" destOrd="0" presId="urn:microsoft.com/office/officeart/2005/8/layout/hierarchy3"/>
    <dgm:cxn modelId="{F385044A-E2E6-E344-8C48-17D7B5CFC7E1}" type="presParOf" srcId="{96216355-2C1E-459E-9FB7-ED7DE54B3EA1}" destId="{0D225D13-F689-4215-BC96-CABE047E2093}" srcOrd="12" destOrd="0" presId="urn:microsoft.com/office/officeart/2005/8/layout/hierarchy3"/>
    <dgm:cxn modelId="{BEA9593D-2C88-384E-8438-30899EB39F55}" type="presParOf" srcId="{96216355-2C1E-459E-9FB7-ED7DE54B3EA1}" destId="{48C8E688-455E-4EF4-B880-6681D297DAB9}" srcOrd="1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139622-DF0C-4B12-9207-3D80C34A45B9}">
      <dsp:nvSpPr>
        <dsp:cNvPr id="0" name=""/>
        <dsp:cNvSpPr/>
      </dsp:nvSpPr>
      <dsp:spPr>
        <a:xfrm>
          <a:off x="3360980" y="1524"/>
          <a:ext cx="670061" cy="3350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8890" rIns="13335" bIns="889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smtClean="0"/>
            <a:t>I.  Energy</a:t>
          </a:r>
          <a:endParaRPr lang="en-US" sz="700" kern="1200" dirty="0"/>
        </a:p>
      </dsp:txBody>
      <dsp:txXfrm>
        <a:off x="3370793" y="11337"/>
        <a:ext cx="650435" cy="315404"/>
      </dsp:txXfrm>
    </dsp:sp>
    <dsp:sp modelId="{FDEA7F23-1A9A-FA4A-B920-A149388BDD65}">
      <dsp:nvSpPr>
        <dsp:cNvPr id="0" name=""/>
        <dsp:cNvSpPr/>
      </dsp:nvSpPr>
      <dsp:spPr>
        <a:xfrm>
          <a:off x="3382267" y="336554"/>
          <a:ext cx="91440" cy="2512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1273"/>
              </a:lnTo>
              <a:lnTo>
                <a:pt x="112726" y="2512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42CBDB-653C-C04C-9E0B-3F7AFD95D8B9}">
      <dsp:nvSpPr>
        <dsp:cNvPr id="0" name=""/>
        <dsp:cNvSpPr/>
      </dsp:nvSpPr>
      <dsp:spPr>
        <a:xfrm>
          <a:off x="3494993" y="420312"/>
          <a:ext cx="536049" cy="335030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6350" rIns="9525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b="1" kern="1200" dirty="0" smtClean="0"/>
            <a:t>Scientific Method Case Study:  An end to ulcers?</a:t>
          </a:r>
          <a:endParaRPr lang="en-US" sz="500" b="1" kern="1200" dirty="0"/>
        </a:p>
      </dsp:txBody>
      <dsp:txXfrm>
        <a:off x="3504806" y="430125"/>
        <a:ext cx="516423" cy="315404"/>
      </dsp:txXfrm>
    </dsp:sp>
    <dsp:sp modelId="{E57D7A28-C262-454C-BEB1-E91964F528AE}">
      <dsp:nvSpPr>
        <dsp:cNvPr id="0" name=""/>
        <dsp:cNvSpPr/>
      </dsp:nvSpPr>
      <dsp:spPr>
        <a:xfrm>
          <a:off x="3382267" y="336554"/>
          <a:ext cx="91440" cy="6700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70061"/>
              </a:lnTo>
              <a:lnTo>
                <a:pt x="112726" y="67006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B997AF-0B76-4DE8-9847-FC31541FC5EB}">
      <dsp:nvSpPr>
        <dsp:cNvPr id="0" name=""/>
        <dsp:cNvSpPr/>
      </dsp:nvSpPr>
      <dsp:spPr>
        <a:xfrm>
          <a:off x="3494993" y="839100"/>
          <a:ext cx="536049" cy="3350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6350" rIns="9525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 smtClean="0"/>
            <a:t>Digestion</a:t>
          </a:r>
          <a:endParaRPr lang="en-US" sz="500" kern="1200" dirty="0"/>
        </a:p>
      </dsp:txBody>
      <dsp:txXfrm>
        <a:off x="3504806" y="848913"/>
        <a:ext cx="516423" cy="315404"/>
      </dsp:txXfrm>
    </dsp:sp>
    <dsp:sp modelId="{3DAD3762-BC9C-4594-84C6-48B946166AB7}">
      <dsp:nvSpPr>
        <dsp:cNvPr id="0" name=""/>
        <dsp:cNvSpPr/>
      </dsp:nvSpPr>
      <dsp:spPr>
        <a:xfrm>
          <a:off x="3382267" y="336554"/>
          <a:ext cx="91440" cy="108884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088849"/>
              </a:lnTo>
              <a:lnTo>
                <a:pt x="112726" y="10888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3B342A-4C8F-4BBE-A5CD-5BBC44FA5C86}">
      <dsp:nvSpPr>
        <dsp:cNvPr id="0" name=""/>
        <dsp:cNvSpPr/>
      </dsp:nvSpPr>
      <dsp:spPr>
        <a:xfrm>
          <a:off x="3494993" y="1257889"/>
          <a:ext cx="536049" cy="3350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6350" rIns="9525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 smtClean="0"/>
            <a:t>Absorption</a:t>
          </a:r>
          <a:endParaRPr lang="en-US" sz="500" kern="1200" dirty="0"/>
        </a:p>
      </dsp:txBody>
      <dsp:txXfrm>
        <a:off x="3504806" y="1267702"/>
        <a:ext cx="516423" cy="315404"/>
      </dsp:txXfrm>
    </dsp:sp>
    <dsp:sp modelId="{6F0D7437-0974-482F-861E-276C4D200299}">
      <dsp:nvSpPr>
        <dsp:cNvPr id="0" name=""/>
        <dsp:cNvSpPr/>
      </dsp:nvSpPr>
      <dsp:spPr>
        <a:xfrm>
          <a:off x="3382267" y="336554"/>
          <a:ext cx="91440" cy="15076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507638"/>
              </a:lnTo>
              <a:lnTo>
                <a:pt x="112726" y="15076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8988C6-5C8B-4EBF-A843-64EE6A9D8F20}">
      <dsp:nvSpPr>
        <dsp:cNvPr id="0" name=""/>
        <dsp:cNvSpPr/>
      </dsp:nvSpPr>
      <dsp:spPr>
        <a:xfrm>
          <a:off x="3494993" y="1676677"/>
          <a:ext cx="536049" cy="335030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6350" rIns="9525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b="1" kern="1200" dirty="0" smtClean="0"/>
            <a:t>Case Study:  More than a Mouthful </a:t>
          </a:r>
          <a:endParaRPr lang="en-US" sz="500" b="1" kern="1200" dirty="0"/>
        </a:p>
      </dsp:txBody>
      <dsp:txXfrm>
        <a:off x="3504806" y="1686490"/>
        <a:ext cx="516423" cy="315404"/>
      </dsp:txXfrm>
    </dsp:sp>
    <dsp:sp modelId="{8F809B32-0AF6-C143-97BA-DFB2D4DFFCE0}">
      <dsp:nvSpPr>
        <dsp:cNvPr id="0" name=""/>
        <dsp:cNvSpPr/>
      </dsp:nvSpPr>
      <dsp:spPr>
        <a:xfrm>
          <a:off x="3382267" y="336554"/>
          <a:ext cx="91440" cy="192642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26426"/>
              </a:lnTo>
              <a:lnTo>
                <a:pt x="112726" y="192642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B63C81-9671-8D49-8065-613209B88173}">
      <dsp:nvSpPr>
        <dsp:cNvPr id="0" name=""/>
        <dsp:cNvSpPr/>
      </dsp:nvSpPr>
      <dsp:spPr>
        <a:xfrm>
          <a:off x="3494993" y="2095466"/>
          <a:ext cx="536049" cy="3350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6350" rIns="9525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 smtClean="0"/>
            <a:t>Cell Membranes</a:t>
          </a:r>
          <a:endParaRPr lang="en-US" sz="500" kern="1200" dirty="0"/>
        </a:p>
      </dsp:txBody>
      <dsp:txXfrm>
        <a:off x="3504806" y="2105279"/>
        <a:ext cx="516423" cy="315404"/>
      </dsp:txXfrm>
    </dsp:sp>
    <dsp:sp modelId="{B2BA4513-5237-E24E-90E7-C78507D1E121}">
      <dsp:nvSpPr>
        <dsp:cNvPr id="0" name=""/>
        <dsp:cNvSpPr/>
      </dsp:nvSpPr>
      <dsp:spPr>
        <a:xfrm>
          <a:off x="3382267" y="336554"/>
          <a:ext cx="91440" cy="234521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345214"/>
              </a:lnTo>
              <a:lnTo>
                <a:pt x="112726" y="234521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20617B-5E40-8942-B773-67714A8FA89A}">
      <dsp:nvSpPr>
        <dsp:cNvPr id="0" name=""/>
        <dsp:cNvSpPr/>
      </dsp:nvSpPr>
      <dsp:spPr>
        <a:xfrm>
          <a:off x="3494993" y="2514254"/>
          <a:ext cx="536049" cy="3350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6350" rIns="9525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 smtClean="0"/>
            <a:t>Biomolecules &amp; Cell Structure</a:t>
          </a:r>
          <a:endParaRPr lang="en-US" sz="500" kern="1200" dirty="0"/>
        </a:p>
      </dsp:txBody>
      <dsp:txXfrm>
        <a:off x="3504806" y="2524067"/>
        <a:ext cx="516423" cy="315404"/>
      </dsp:txXfrm>
    </dsp:sp>
    <dsp:sp modelId="{64F947BB-DA36-1D4E-83C1-6FE52C74D638}">
      <dsp:nvSpPr>
        <dsp:cNvPr id="0" name=""/>
        <dsp:cNvSpPr/>
      </dsp:nvSpPr>
      <dsp:spPr>
        <a:xfrm>
          <a:off x="3382267" y="336554"/>
          <a:ext cx="91440" cy="276400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64003"/>
              </a:lnTo>
              <a:lnTo>
                <a:pt x="112726" y="276400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C6D92C-D0D9-F14E-B877-7A95A88460D6}">
      <dsp:nvSpPr>
        <dsp:cNvPr id="0" name=""/>
        <dsp:cNvSpPr/>
      </dsp:nvSpPr>
      <dsp:spPr>
        <a:xfrm>
          <a:off x="3494993" y="2933042"/>
          <a:ext cx="536049" cy="335030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6350" rIns="9525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b="1" kern="1200" dirty="0" smtClean="0"/>
            <a:t>Case Study:  Miller, 1953</a:t>
          </a:r>
          <a:endParaRPr lang="en-US" sz="500" b="1" kern="1200" dirty="0"/>
        </a:p>
      </dsp:txBody>
      <dsp:txXfrm>
        <a:off x="3504806" y="2942855"/>
        <a:ext cx="516423" cy="315404"/>
      </dsp:txXfrm>
    </dsp:sp>
    <dsp:sp modelId="{73F83F92-2840-554F-8633-909C90B2F9C6}">
      <dsp:nvSpPr>
        <dsp:cNvPr id="0" name=""/>
        <dsp:cNvSpPr/>
      </dsp:nvSpPr>
      <dsp:spPr>
        <a:xfrm>
          <a:off x="3382267" y="336554"/>
          <a:ext cx="91440" cy="318279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82791"/>
              </a:lnTo>
              <a:lnTo>
                <a:pt x="112726" y="318279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24F1C2-B139-DF45-A0D2-CB23EF6C96BA}">
      <dsp:nvSpPr>
        <dsp:cNvPr id="0" name=""/>
        <dsp:cNvSpPr/>
      </dsp:nvSpPr>
      <dsp:spPr>
        <a:xfrm>
          <a:off x="3494993" y="3351831"/>
          <a:ext cx="536049" cy="3350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6350" rIns="9525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 smtClean="0"/>
            <a:t>Cellular Respiration</a:t>
          </a:r>
          <a:endParaRPr lang="en-US" sz="500" kern="1200" dirty="0"/>
        </a:p>
      </dsp:txBody>
      <dsp:txXfrm>
        <a:off x="3504806" y="3361644"/>
        <a:ext cx="516423" cy="315404"/>
      </dsp:txXfrm>
    </dsp:sp>
    <dsp:sp modelId="{0598BFA2-9445-3F4D-BA79-70D20252A96E}">
      <dsp:nvSpPr>
        <dsp:cNvPr id="0" name=""/>
        <dsp:cNvSpPr/>
      </dsp:nvSpPr>
      <dsp:spPr>
        <a:xfrm>
          <a:off x="3382267" y="336554"/>
          <a:ext cx="91440" cy="360158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1580"/>
              </a:lnTo>
              <a:lnTo>
                <a:pt x="112726" y="360158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75EC65-3661-E649-9A91-8F1E4BCB5B23}">
      <dsp:nvSpPr>
        <dsp:cNvPr id="0" name=""/>
        <dsp:cNvSpPr/>
      </dsp:nvSpPr>
      <dsp:spPr>
        <a:xfrm>
          <a:off x="3494993" y="3770619"/>
          <a:ext cx="536049" cy="3350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6350" rIns="9525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 smtClean="0"/>
            <a:t>Enzymes</a:t>
          </a:r>
          <a:endParaRPr lang="en-US" sz="500" kern="1200" dirty="0"/>
        </a:p>
      </dsp:txBody>
      <dsp:txXfrm>
        <a:off x="3504806" y="3780432"/>
        <a:ext cx="516423" cy="315404"/>
      </dsp:txXfrm>
    </dsp:sp>
    <dsp:sp modelId="{54021774-FA6A-9441-897A-8BD2A0D222EC}">
      <dsp:nvSpPr>
        <dsp:cNvPr id="0" name=""/>
        <dsp:cNvSpPr/>
      </dsp:nvSpPr>
      <dsp:spPr>
        <a:xfrm>
          <a:off x="3382267" y="336554"/>
          <a:ext cx="91440" cy="402036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20368"/>
              </a:lnTo>
              <a:lnTo>
                <a:pt x="112726" y="40203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A4E1D5-06C5-0C4E-B0F8-4175B0964ACA}">
      <dsp:nvSpPr>
        <dsp:cNvPr id="0" name=""/>
        <dsp:cNvSpPr/>
      </dsp:nvSpPr>
      <dsp:spPr>
        <a:xfrm>
          <a:off x="3494993" y="4189408"/>
          <a:ext cx="536049" cy="3350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6350" rIns="9525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 smtClean="0"/>
            <a:t>Photosynthesis</a:t>
          </a:r>
          <a:endParaRPr lang="en-US" sz="500" kern="1200" dirty="0"/>
        </a:p>
      </dsp:txBody>
      <dsp:txXfrm>
        <a:off x="3504806" y="4199221"/>
        <a:ext cx="516423" cy="315404"/>
      </dsp:txXfrm>
    </dsp:sp>
    <dsp:sp modelId="{C0C9480F-E0EC-4B53-BCE5-D24CE8DA8421}">
      <dsp:nvSpPr>
        <dsp:cNvPr id="0" name=""/>
        <dsp:cNvSpPr/>
      </dsp:nvSpPr>
      <dsp:spPr>
        <a:xfrm>
          <a:off x="4198557" y="1524"/>
          <a:ext cx="670061" cy="3350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8890" rIns="13335" bIns="889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smtClean="0"/>
            <a:t>III.  Animal Homeostasis &amp; Reproduction</a:t>
          </a:r>
          <a:endParaRPr lang="en-US" sz="700" kern="1200" dirty="0"/>
        </a:p>
      </dsp:txBody>
      <dsp:txXfrm>
        <a:off x="4208370" y="11337"/>
        <a:ext cx="650435" cy="315404"/>
      </dsp:txXfrm>
    </dsp:sp>
    <dsp:sp modelId="{2D9181A7-DB8E-4651-AEF4-6941FEF7BB80}">
      <dsp:nvSpPr>
        <dsp:cNvPr id="0" name=""/>
        <dsp:cNvSpPr/>
      </dsp:nvSpPr>
      <dsp:spPr>
        <a:xfrm>
          <a:off x="4219843" y="336554"/>
          <a:ext cx="91440" cy="2512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1273"/>
              </a:lnTo>
              <a:lnTo>
                <a:pt x="112726" y="2512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3455DA-2597-4F8B-B6D3-F76FBB44037E}">
      <dsp:nvSpPr>
        <dsp:cNvPr id="0" name=""/>
        <dsp:cNvSpPr/>
      </dsp:nvSpPr>
      <dsp:spPr>
        <a:xfrm>
          <a:off x="4332569" y="420312"/>
          <a:ext cx="536049" cy="3350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6350" rIns="9525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 err="1" smtClean="0"/>
            <a:t>Homeostasiss</a:t>
          </a:r>
          <a:endParaRPr lang="en-US" sz="500" kern="1200" dirty="0" smtClean="0"/>
        </a:p>
      </dsp:txBody>
      <dsp:txXfrm>
        <a:off x="4342382" y="430125"/>
        <a:ext cx="516423" cy="315404"/>
      </dsp:txXfrm>
    </dsp:sp>
    <dsp:sp modelId="{67D72D2D-E678-A64F-BF0C-0DC79195F890}">
      <dsp:nvSpPr>
        <dsp:cNvPr id="0" name=""/>
        <dsp:cNvSpPr/>
      </dsp:nvSpPr>
      <dsp:spPr>
        <a:xfrm>
          <a:off x="4219843" y="336554"/>
          <a:ext cx="91440" cy="6700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70061"/>
              </a:lnTo>
              <a:lnTo>
                <a:pt x="112726" y="67006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81084E-2B1E-644F-8155-C47FDD6EE5AD}">
      <dsp:nvSpPr>
        <dsp:cNvPr id="0" name=""/>
        <dsp:cNvSpPr/>
      </dsp:nvSpPr>
      <dsp:spPr>
        <a:xfrm>
          <a:off x="4332569" y="839100"/>
          <a:ext cx="536049" cy="3350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6350" rIns="9525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 smtClean="0"/>
            <a:t>Homeostasis</a:t>
          </a:r>
          <a:endParaRPr lang="en-US" sz="500" kern="1200" dirty="0"/>
        </a:p>
      </dsp:txBody>
      <dsp:txXfrm>
        <a:off x="4342382" y="848913"/>
        <a:ext cx="516423" cy="315404"/>
      </dsp:txXfrm>
    </dsp:sp>
    <dsp:sp modelId="{941C34C2-E2CC-B644-8274-EA1DBD2D6667}">
      <dsp:nvSpPr>
        <dsp:cNvPr id="0" name=""/>
        <dsp:cNvSpPr/>
      </dsp:nvSpPr>
      <dsp:spPr>
        <a:xfrm>
          <a:off x="4219843" y="336554"/>
          <a:ext cx="91440" cy="108884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088849"/>
              </a:lnTo>
              <a:lnTo>
                <a:pt x="112726" y="10888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7C0A3-402B-AD46-B652-C7AB51E6AD7B}">
      <dsp:nvSpPr>
        <dsp:cNvPr id="0" name=""/>
        <dsp:cNvSpPr/>
      </dsp:nvSpPr>
      <dsp:spPr>
        <a:xfrm>
          <a:off x="4332569" y="1257889"/>
          <a:ext cx="536049" cy="3350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6350" rIns="9525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 smtClean="0"/>
            <a:t>Circulation</a:t>
          </a:r>
          <a:endParaRPr lang="en-US" sz="500" kern="1200" dirty="0"/>
        </a:p>
      </dsp:txBody>
      <dsp:txXfrm>
        <a:off x="4342382" y="1267702"/>
        <a:ext cx="516423" cy="315404"/>
      </dsp:txXfrm>
    </dsp:sp>
    <dsp:sp modelId="{6F7164B0-02E5-0E48-84FF-A0B7ED82BA03}">
      <dsp:nvSpPr>
        <dsp:cNvPr id="0" name=""/>
        <dsp:cNvSpPr/>
      </dsp:nvSpPr>
      <dsp:spPr>
        <a:xfrm>
          <a:off x="4219843" y="336554"/>
          <a:ext cx="91440" cy="15076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507638"/>
              </a:lnTo>
              <a:lnTo>
                <a:pt x="112726" y="15076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34F394-1E49-5B49-BA2B-B98EB53D6E3C}">
      <dsp:nvSpPr>
        <dsp:cNvPr id="0" name=""/>
        <dsp:cNvSpPr/>
      </dsp:nvSpPr>
      <dsp:spPr>
        <a:xfrm>
          <a:off x="4332569" y="1676677"/>
          <a:ext cx="536049" cy="3350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6350" rIns="9525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 smtClean="0"/>
            <a:t>Neurons</a:t>
          </a:r>
          <a:endParaRPr lang="en-US" sz="500" kern="1200" dirty="0"/>
        </a:p>
      </dsp:txBody>
      <dsp:txXfrm>
        <a:off x="4342382" y="1686490"/>
        <a:ext cx="516423" cy="315404"/>
      </dsp:txXfrm>
    </dsp:sp>
    <dsp:sp modelId="{06009E9F-BD30-B743-A3E1-9FE113F8E9A7}">
      <dsp:nvSpPr>
        <dsp:cNvPr id="0" name=""/>
        <dsp:cNvSpPr/>
      </dsp:nvSpPr>
      <dsp:spPr>
        <a:xfrm>
          <a:off x="4219843" y="336554"/>
          <a:ext cx="91440" cy="192642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26426"/>
              </a:lnTo>
              <a:lnTo>
                <a:pt x="112726" y="192642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DDBF08-656C-3246-85C2-7A7E0CBD58FC}">
      <dsp:nvSpPr>
        <dsp:cNvPr id="0" name=""/>
        <dsp:cNvSpPr/>
      </dsp:nvSpPr>
      <dsp:spPr>
        <a:xfrm>
          <a:off x="4332569" y="2095466"/>
          <a:ext cx="536049" cy="3350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6350" rIns="9525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 smtClean="0"/>
            <a:t>Hormones</a:t>
          </a:r>
          <a:endParaRPr lang="en-US" sz="500" kern="1200" dirty="0"/>
        </a:p>
      </dsp:txBody>
      <dsp:txXfrm>
        <a:off x="4342382" y="2105279"/>
        <a:ext cx="516423" cy="315404"/>
      </dsp:txXfrm>
    </dsp:sp>
    <dsp:sp modelId="{67E8DBE2-DAAF-4400-B420-3B64CF672F37}">
      <dsp:nvSpPr>
        <dsp:cNvPr id="0" name=""/>
        <dsp:cNvSpPr/>
      </dsp:nvSpPr>
      <dsp:spPr>
        <a:xfrm>
          <a:off x="4219843" y="336554"/>
          <a:ext cx="91440" cy="234521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345214"/>
              </a:lnTo>
              <a:lnTo>
                <a:pt x="112726" y="234521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AE9870-ED96-42CE-A960-0C4BD2CC431D}">
      <dsp:nvSpPr>
        <dsp:cNvPr id="0" name=""/>
        <dsp:cNvSpPr/>
      </dsp:nvSpPr>
      <dsp:spPr>
        <a:xfrm>
          <a:off x="4332569" y="2514254"/>
          <a:ext cx="536049" cy="3350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6350" rIns="9525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kern="1200" dirty="0" smtClean="0"/>
            <a:t>Reproduction</a:t>
          </a:r>
          <a:endParaRPr lang="en-US" sz="500" kern="1200" dirty="0"/>
        </a:p>
      </dsp:txBody>
      <dsp:txXfrm>
        <a:off x="4342382" y="2524067"/>
        <a:ext cx="516423" cy="315404"/>
      </dsp:txXfrm>
    </dsp:sp>
    <dsp:sp modelId="{0D225D13-F689-4215-BC96-CABE047E2093}">
      <dsp:nvSpPr>
        <dsp:cNvPr id="0" name=""/>
        <dsp:cNvSpPr/>
      </dsp:nvSpPr>
      <dsp:spPr>
        <a:xfrm>
          <a:off x="4219843" y="336554"/>
          <a:ext cx="91440" cy="276400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64003"/>
              </a:lnTo>
              <a:lnTo>
                <a:pt x="112726" y="276400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C8E688-455E-4EF4-B880-6681D297DAB9}">
      <dsp:nvSpPr>
        <dsp:cNvPr id="0" name=""/>
        <dsp:cNvSpPr/>
      </dsp:nvSpPr>
      <dsp:spPr>
        <a:xfrm>
          <a:off x="4332569" y="2933042"/>
          <a:ext cx="536049" cy="335030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6350" rIns="9525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" b="1" kern="1200" dirty="0" smtClean="0"/>
            <a:t>Case Study:  Vocal cues of ovulation in human females</a:t>
          </a:r>
          <a:endParaRPr lang="en-US" sz="500" b="1" kern="1200" dirty="0"/>
        </a:p>
      </dsp:txBody>
      <dsp:txXfrm>
        <a:off x="4342382" y="2942855"/>
        <a:ext cx="516423" cy="3154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AC4E81-9DF0-E440-A7C7-582B5F2FA191}" type="datetimeFigureOut">
              <a:rPr lang="en-US" smtClean="0"/>
              <a:t>3/6/2016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21DCF-6470-7C43-9ED4-A5A336998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911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421DCF-6470-7C43-9ED4-A5A336998A4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403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Some still propose</a:t>
            </a:r>
            <a:r>
              <a:rPr lang="en-US" baseline="0" dirty="0" smtClean="0"/>
              <a:t> to measure variables for which response is already known</a:t>
            </a:r>
          </a:p>
          <a:p>
            <a:r>
              <a:rPr lang="en-US" baseline="0" dirty="0" smtClean="0"/>
              <a:t>Some propose to measure variables suggested by the MCQ on what’s already known</a:t>
            </a:r>
          </a:p>
          <a:p>
            <a:r>
              <a:rPr lang="en-US" baseline="0" dirty="0" smtClean="0"/>
              <a:t>A few propose something new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421DCF-6470-7C43-9ED4-A5A336998A4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9578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Why were</a:t>
            </a:r>
            <a:r>
              <a:rPr lang="en-US" baseline="0" dirty="0" smtClean="0"/>
              <a:t> nearly 1/3 of students answering that this inference was supported by the data?</a:t>
            </a:r>
          </a:p>
          <a:p>
            <a:r>
              <a:rPr lang="en-US" baseline="0" dirty="0" smtClean="0"/>
              <a:t>Listened to comments when I put this question up on screen – realized students were sticking with their pre-conceived ideas when they answered this question.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421DCF-6470-7C43-9ED4-A5A336998A4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7186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Next time I used the case, I gave</a:t>
            </a:r>
            <a:r>
              <a:rPr lang="en-US" baseline="0" dirty="0" smtClean="0"/>
              <a:t> the background, explained the hypothesis, then asked 2 questions to prod students to examine their pre-conceptions about the topic.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421DCF-6470-7C43-9ED4-A5A336998A4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9381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Answers</a:t>
            </a:r>
            <a:r>
              <a:rPr lang="en-US" baseline="0" dirty="0" smtClean="0"/>
              <a:t> to the question about whether this inference was supported </a:t>
            </a:r>
            <a:r>
              <a:rPr lang="en-US" u="sng" baseline="0" dirty="0" smtClean="0"/>
              <a:t>by  the data in the study changed</a:t>
            </a:r>
            <a:r>
              <a:rPr lang="en-US" u="none" baseline="0" dirty="0" smtClean="0"/>
              <a:t>, down from 30% answering TRUE to 18%.  </a:t>
            </a:r>
          </a:p>
          <a:p>
            <a:r>
              <a:rPr lang="en-US" u="none" baseline="0" dirty="0" smtClean="0"/>
              <a:t>Leads to another question, is there a confirmation bias?</a:t>
            </a:r>
            <a:endParaRPr lang="en-US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421DCF-6470-7C43-9ED4-A5A336998A4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3678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421DCF-6470-7C43-9ED4-A5A336998A4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6966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Students also have a hand-out with this blank</a:t>
            </a:r>
            <a:r>
              <a:rPr lang="en-US" baseline="0" dirty="0" smtClean="0"/>
              <a:t> graph on it.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421DCF-6470-7C43-9ED4-A5A336998A4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279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Rather than collecting student work and grading manually, I follow up with a multiple choice question</a:t>
            </a:r>
            <a:r>
              <a:rPr lang="en-US" baseline="0" dirty="0" smtClean="0"/>
              <a:t> asking them to choose a description of their graph.  I developed these descriptions based on walking around the classroom and looking at student graphs.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421DCF-6470-7C43-9ED4-A5A336998A4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411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Literally:  a medical case where clinician must consider symptoms,</a:t>
            </a:r>
            <a:r>
              <a:rPr lang="en-US" baseline="0" dirty="0" smtClean="0"/>
              <a:t> figure out what questions to ask or what lab tests to order, then interpret the additional info to make a diagnosis. I started with case studies in this book in classes of 24 advanced undergraduates in physiology or endocrinology.  I divided students into small groups of 3 or 4.  I could personally visit all discussion groups 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This book edited by Clyde </a:t>
            </a:r>
            <a:r>
              <a:rPr lang="en-US" baseline="0" dirty="0" err="1" smtClean="0"/>
              <a:t>Herreid</a:t>
            </a:r>
            <a:r>
              <a:rPr lang="en-US" baseline="0" dirty="0" smtClean="0"/>
              <a:t> of the Natl </a:t>
            </a:r>
            <a:r>
              <a:rPr lang="en-US" baseline="0" dirty="0" err="1" smtClean="0"/>
              <a:t>Ctr</a:t>
            </a:r>
            <a:r>
              <a:rPr lang="en-US" baseline="0" dirty="0" smtClean="0"/>
              <a:t> for </a:t>
            </a:r>
            <a:r>
              <a:rPr lang="en-US" baseline="0" dirty="0" err="1" smtClean="0"/>
              <a:t>Cas</a:t>
            </a:r>
            <a:r>
              <a:rPr lang="en-US" baseline="0" dirty="0" smtClean="0"/>
              <a:t> Study Teaching in Science contains many examples and how-to articles about  other kinds of case studies.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421DCF-6470-7C43-9ED4-A5A336998A4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465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are story telling cases illustrated by this prof dressed up as Darwin, discussion cases in several styles, but I will focus on style I’ve used most, the </a:t>
            </a:r>
            <a:r>
              <a:rPr lang="en-US" dirty="0" err="1" smtClean="0"/>
              <a:t>Interuppted</a:t>
            </a:r>
            <a:r>
              <a:rPr lang="en-US" dirty="0" smtClean="0"/>
              <a:t> Case.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421DCF-6470-7C43-9ED4-A5A336998A4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9501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9pPr>
          </a:lstStyle>
          <a:p>
            <a:fld id="{2EF86133-3946-324D-88BF-D3B46A683722}" type="slidenum">
              <a:rPr lang="en-US" sz="1200" b="0"/>
              <a:pPr/>
              <a:t>4</a:t>
            </a:fld>
            <a:endParaRPr lang="en-US" sz="1200" b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dirty="0" smtClean="0">
                <a:latin typeface="Times" charset="0"/>
                <a:ea typeface="MS PGothic" charset="0"/>
              </a:rPr>
              <a:t>Initial motivation</a:t>
            </a:r>
            <a:r>
              <a:rPr lang="en-US" baseline="0" dirty="0" smtClean="0">
                <a:latin typeface="Times" charset="0"/>
                <a:ea typeface="MS PGothic" charset="0"/>
              </a:rPr>
              <a:t> :  to teach students how to think.  Now I would describe that motivation as a desire to stimulate critical thinking and to teach from experimental data so that students learn how we know what we know.</a:t>
            </a:r>
          </a:p>
          <a:p>
            <a:pPr eaLnBrk="1" hangingPunct="1"/>
            <a:r>
              <a:rPr lang="en-US" baseline="0" dirty="0" smtClean="0">
                <a:latin typeface="Times" charset="0"/>
                <a:ea typeface="MS PGothic" charset="0"/>
              </a:rPr>
              <a:t>Motivation to use this approach systematically in large introductory biology lectures came from asking students to do this exercise in class one day about 3 years ago.</a:t>
            </a:r>
            <a:endParaRPr lang="en-US" dirty="0">
              <a:latin typeface="Times" charset="0"/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9pPr>
          </a:lstStyle>
          <a:p>
            <a:fld id="{2EF86133-3946-324D-88BF-D3B46A683722}" type="slidenum">
              <a:rPr lang="en-US" sz="1200" b="0"/>
              <a:pPr/>
              <a:t>5</a:t>
            </a:fld>
            <a:endParaRPr lang="en-US" sz="1200" b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dirty="0" smtClean="0">
                <a:latin typeface="Times" charset="0"/>
                <a:ea typeface="MS PGothic" charset="0"/>
              </a:rPr>
              <a:t>Here are some sample answers:  fewer than 50% chose to graph this</a:t>
            </a:r>
            <a:r>
              <a:rPr lang="en-US" baseline="0" dirty="0" smtClean="0">
                <a:latin typeface="Times" charset="0"/>
                <a:ea typeface="MS PGothic" charset="0"/>
              </a:rPr>
              <a:t> as a line, despite college algebra or its equivalent being a prerequisite for this course.</a:t>
            </a:r>
            <a:endParaRPr lang="en-US" dirty="0" smtClean="0">
              <a:latin typeface="Times" charset="0"/>
              <a:ea typeface="MS PGothic" charset="0"/>
            </a:endParaRPr>
          </a:p>
          <a:p>
            <a:pPr eaLnBrk="1" hangingPunct="1"/>
            <a:r>
              <a:rPr lang="en-US" dirty="0" smtClean="0">
                <a:latin typeface="Times" charset="0"/>
                <a:ea typeface="MS PGothic" charset="0"/>
              </a:rPr>
              <a:t>After this, I</a:t>
            </a:r>
            <a:r>
              <a:rPr lang="en-US" baseline="0" dirty="0" smtClean="0">
                <a:latin typeface="Times" charset="0"/>
                <a:ea typeface="MS PGothic" charset="0"/>
              </a:rPr>
              <a:t> beg</a:t>
            </a:r>
            <a:r>
              <a:rPr lang="en-US" dirty="0" smtClean="0">
                <a:latin typeface="Times" charset="0"/>
                <a:ea typeface="MS PGothic" charset="0"/>
              </a:rPr>
              <a:t>an asking my colleagues who teach upper level courses what they wished</a:t>
            </a:r>
            <a:r>
              <a:rPr lang="en-US" baseline="0" dirty="0" smtClean="0">
                <a:latin typeface="Times" charset="0"/>
                <a:ea typeface="MS PGothic" charset="0"/>
              </a:rPr>
              <a:t> students knew before they started Genetics or Evolution.  Answers:  How to read a graph, how to go beyond vomiting key words and apply what they know</a:t>
            </a:r>
          </a:p>
          <a:p>
            <a:pPr eaLnBrk="1" hangingPunct="1"/>
            <a:r>
              <a:rPr lang="en-US" baseline="0" dirty="0" smtClean="0">
                <a:latin typeface="Times" charset="0"/>
                <a:ea typeface="MS PGothic" charset="0"/>
              </a:rPr>
              <a:t>Based on my experience with this graphing exercise and on input from my colleagues, I wrote formal objectives for the case studies I was using.  This reminds me to develop questions that ask students to practice specific skills over and over.</a:t>
            </a:r>
            <a:endParaRPr lang="en-US" dirty="0">
              <a:latin typeface="Times" charset="0"/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Focus on 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421DCF-6470-7C43-9ED4-A5A336998A4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9892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</a:t>
            </a:r>
            <a:r>
              <a:rPr lang="en-US" baseline="0" dirty="0" smtClean="0"/>
              <a:t> make this work in large lecture halls, I use a c</a:t>
            </a:r>
            <a:r>
              <a:rPr lang="en-US" dirty="0" smtClean="0"/>
              <a:t>ombination of guiding</a:t>
            </a:r>
            <a:r>
              <a:rPr lang="en-US" baseline="0" dirty="0" smtClean="0"/>
              <a:t> questions and technology.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421DCF-6470-7C43-9ED4-A5A336998A4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7398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421DCF-6470-7C43-9ED4-A5A336998A4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2854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latin typeface="Zapf Dingbats"/>
                <a:ea typeface="Zapf Dingbats"/>
                <a:cs typeface="Zapf Dingbats"/>
                <a:sym typeface="Zapf Dingbats"/>
              </a:rPr>
              <a:t>✔✔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421DCF-6470-7C43-9ED4-A5A336998A4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094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2B00-5397-4BDB-898B-AF8CD616F92B}" type="datetime1">
              <a:rPr lang="en-US" smtClean="0"/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100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2FE7-1FD6-4BF2-9AAE-B3780245B56A}" type="datetime1">
              <a:rPr lang="en-US" smtClean="0"/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454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B3AEE-F137-4DAF-A722-A5E5566AFB6D}" type="datetime1">
              <a:rPr lang="en-US" smtClean="0"/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925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91D76-9257-43A6-B4E6-606D5076D9C5}" type="datetime1">
              <a:rPr lang="en-US" smtClean="0"/>
              <a:t>3/6/2016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112814" y="1684878"/>
            <a:ext cx="2573985" cy="2362855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6112814" y="4057690"/>
            <a:ext cx="2573985" cy="236285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3538829" y="4067647"/>
            <a:ext cx="2573985" cy="236285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3538829" y="1684878"/>
            <a:ext cx="2573985" cy="2362855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7"/>
          </p:nvPr>
        </p:nvSpPr>
        <p:spPr>
          <a:xfrm>
            <a:off x="457200" y="1684338"/>
            <a:ext cx="2949575" cy="458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6262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13789-C84C-414C-9312-07EADFC3F9FF}" type="datetime1">
              <a:rPr lang="en-US" smtClean="0"/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361E-C408-4EFE-9C41-8662BC1159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209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C95DA-3EE0-4EC1-89F5-4F424305BC08}" type="datetime1">
              <a:rPr lang="en-US" smtClean="0"/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229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DBB7-A7BB-465F-A304-2C74422B901E}" type="datetime1">
              <a:rPr lang="en-US" smtClean="0"/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920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88D5-C661-4D0F-952B-18F8B05AFF90}" type="datetime1">
              <a:rPr lang="en-US" smtClean="0"/>
              <a:t>3/6/2016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584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999CA-21EE-42EE-B714-C2E41B105981}" type="datetime1">
              <a:rPr lang="en-US" smtClean="0"/>
              <a:t>3/6/2016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012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85783-A675-445F-938E-3F3691578C25}" type="datetime1">
              <a:rPr lang="en-US" smtClean="0"/>
              <a:t>3/6/2016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93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45B10-B3A3-4CFD-9C72-67F994AAEAC1}" type="datetime1">
              <a:rPr lang="en-US" smtClean="0"/>
              <a:t>3/6/2016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975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8BF02-11A6-445F-890C-814ECFF4A74A}" type="datetime1">
              <a:rPr lang="en-US" smtClean="0"/>
              <a:t>3/6/2016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044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1392D-E75B-4992-B16B-CAF01237E2E4}" type="datetime1">
              <a:rPr lang="en-US" smtClean="0"/>
              <a:t>3/6/2016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250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F4BE6-9ECB-4B7E-B0F5-6BC54FD0A6C9}" type="datetime1">
              <a:rPr lang="en-US" smtClean="0"/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327FD7-D402-D342-A0A1-7CB6F629A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31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6.xml"/><Relationship Id="rId7" Type="http://schemas.openxmlformats.org/officeDocument/2006/relationships/image" Target="../media/image10.emf"/><Relationship Id="rId2" Type="http://schemas.openxmlformats.org/officeDocument/2006/relationships/tags" Target="../tags/tag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4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tags" Target="../tags/tag10.xml"/><Relationship Id="rId7" Type="http://schemas.openxmlformats.org/officeDocument/2006/relationships/oleObject" Target="../embeddings/oleObject2.bin"/><Relationship Id="rId2" Type="http://schemas.openxmlformats.org/officeDocument/2006/relationships/tags" Target="../tags/tag9.xml"/><Relationship Id="rId1" Type="http://schemas.openxmlformats.org/officeDocument/2006/relationships/vmlDrawing" Target="../drawings/vmlDrawing2.v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12.emf"/><Relationship Id="rId2" Type="http://schemas.openxmlformats.org/officeDocument/2006/relationships/tags" Target="../tags/tag1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tags" Target="../tags/tag16.xml"/><Relationship Id="rId7" Type="http://schemas.openxmlformats.org/officeDocument/2006/relationships/oleObject" Target="../embeddings/oleObject4.bin"/><Relationship Id="rId2" Type="http://schemas.openxmlformats.org/officeDocument/2006/relationships/tags" Target="../tags/tag15.xml"/><Relationship Id="rId1" Type="http://schemas.openxmlformats.org/officeDocument/2006/relationships/vmlDrawing" Target="../drawings/vmlDrawing4.v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5.emf"/><Relationship Id="rId5" Type="http://schemas.openxmlformats.org/officeDocument/2006/relationships/oleObject" Target="../embeddings/oleObject5.bin"/><Relationship Id="rId4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tags" Target="../tags/tag21.xml"/><Relationship Id="rId7" Type="http://schemas.openxmlformats.org/officeDocument/2006/relationships/oleObject" Target="../embeddings/oleObject6.bin"/><Relationship Id="rId2" Type="http://schemas.openxmlformats.org/officeDocument/2006/relationships/tags" Target="../tags/tag20.xml"/><Relationship Id="rId1" Type="http://schemas.openxmlformats.org/officeDocument/2006/relationships/vmlDrawing" Target="../drawings/vmlDrawing6.v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sciencecases.lib.buffalo.edu/cs/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tags" Target="../tags/tag24.xml"/><Relationship Id="rId7" Type="http://schemas.openxmlformats.org/officeDocument/2006/relationships/image" Target="../media/image21.emf"/><Relationship Id="rId2" Type="http://schemas.openxmlformats.org/officeDocument/2006/relationships/tags" Target="../tags/tag2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23.emf"/><Relationship Id="rId2" Type="http://schemas.openxmlformats.org/officeDocument/2006/relationships/tags" Target="../tags/tag2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924800" cy="1828800"/>
          </a:xfrm>
          <a:solidFill>
            <a:srgbClr val="FF0000">
              <a:alpha val="60000"/>
            </a:srgbClr>
          </a:solidFill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rPr>
              <a:t>Using Case Studies to Teach Analytical Skills in a Large Lecture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4724400"/>
            <a:ext cx="8458200" cy="1600200"/>
          </a:xfrm>
          <a:solidFill>
            <a:srgbClr val="FF0000">
              <a:alpha val="52000"/>
            </a:srgbClr>
          </a:solidFill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Ann Oliver Cheek</a:t>
            </a:r>
          </a:p>
          <a:p>
            <a:r>
              <a:rPr 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Department of Biology &amp; Biochemistry</a:t>
            </a:r>
          </a:p>
          <a:p>
            <a:r>
              <a:rPr 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University of Houston</a:t>
            </a:r>
            <a:endParaRPr lang="en-US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54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US" sz="3600" dirty="0" smtClean="0"/>
              <a:t>Decide on the Dependent Variable(s)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fasted pythons were divided into 10 groups of 4 snakes each.  One group of 4 was sacrificed at the end of the fast, Day 0.  The remaining snakes were fed a live rat weighing approximately 210 grams.  The biologists sacrificed fed snakes 0.25, 0.5, 1, 2, 3, 4, 6, 10, or 15 days after the rat was swallowed.  </a:t>
            </a:r>
            <a:r>
              <a:rPr lang="en-US" b="1" dirty="0">
                <a:solidFill>
                  <a:srgbClr val="FF0000"/>
                </a:solidFill>
              </a:rPr>
              <a:t>What kinds of data should the biologists collect and how should they do it?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65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Answers – 1</a:t>
            </a:r>
            <a:r>
              <a:rPr lang="en-US" baseline="30000" dirty="0" smtClean="0"/>
              <a:t>st</a:t>
            </a:r>
            <a:r>
              <a:rPr lang="en-US" dirty="0" smtClean="0"/>
              <a:t>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“They should weigh the stomach and intestines.”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“They should weigh the snakes.”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This information is presented in the summary of what was already known before the expt.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B36D5D-24CA-474F-816F-A86EA16AD769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05083" y="3691235"/>
            <a:ext cx="28099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Problem: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809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dirty="0" smtClean="0"/>
              <a:t>What facts are already known about how the python digestive system changes after a meal? </a:t>
            </a:r>
            <a:r>
              <a:rPr lang="en-US" sz="3200" u="sng" dirty="0" smtClean="0"/>
              <a:t>Select all that apply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3" name="TPAnswers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6855" y="1891395"/>
            <a:ext cx="8229600" cy="4281309"/>
          </a:xfrm>
        </p:spPr>
        <p:txBody>
          <a:bodyPr>
            <a:normAutofit/>
          </a:bodyPr>
          <a:lstStyle/>
          <a:p>
            <a:pPr marL="514350" indent="-514350">
              <a:spcBef>
                <a:spcPts val="0"/>
              </a:spcBef>
              <a:spcAft>
                <a:spcPts val="1200"/>
              </a:spcAft>
              <a:buFont typeface="+mj-lt"/>
              <a:buAutoNum type="alphaUcPeriod"/>
            </a:pPr>
            <a:r>
              <a:rPr lang="en-US" sz="2800" dirty="0" smtClean="0"/>
              <a:t>Digestive and accessory organ size increases.</a:t>
            </a:r>
          </a:p>
          <a:p>
            <a:pPr marL="514350" indent="-514350">
              <a:spcBef>
                <a:spcPts val="0"/>
              </a:spcBef>
              <a:spcAft>
                <a:spcPts val="1200"/>
              </a:spcAft>
              <a:buFont typeface="+mj-lt"/>
              <a:buAutoNum type="alphaUcPeriod"/>
            </a:pPr>
            <a:r>
              <a:rPr lang="en-US" sz="2800" dirty="0" smtClean="0"/>
              <a:t>Stomach acid secretion increases.</a:t>
            </a:r>
          </a:p>
          <a:p>
            <a:pPr marL="514350" indent="-514350">
              <a:spcBef>
                <a:spcPts val="0"/>
              </a:spcBef>
              <a:spcAft>
                <a:spcPts val="1200"/>
              </a:spcAft>
              <a:buFont typeface="+mj-lt"/>
              <a:buAutoNum type="alphaUcPeriod"/>
            </a:pPr>
            <a:r>
              <a:rPr lang="en-US" sz="2800" dirty="0" smtClean="0"/>
              <a:t>Digestive </a:t>
            </a:r>
            <a:r>
              <a:rPr lang="en-US" sz="2800" dirty="0"/>
              <a:t>enzyme secretion </a:t>
            </a:r>
            <a:r>
              <a:rPr lang="en-US" sz="2800" dirty="0" smtClean="0"/>
              <a:t>increases.</a:t>
            </a:r>
            <a:endParaRPr lang="en-US" sz="2800" dirty="0"/>
          </a:p>
          <a:p>
            <a:pPr marL="514350" indent="-514350">
              <a:spcBef>
                <a:spcPts val="0"/>
              </a:spcBef>
              <a:spcAft>
                <a:spcPts val="1200"/>
              </a:spcAft>
              <a:buFont typeface="+mj-lt"/>
              <a:buAutoNum type="alphaUcPeriod"/>
            </a:pPr>
            <a:r>
              <a:rPr lang="en-US" sz="2800" dirty="0" smtClean="0"/>
              <a:t>Surface area of the intestinal epithelium increases.</a:t>
            </a:r>
          </a:p>
          <a:p>
            <a:pPr marL="514350" indent="-514350">
              <a:spcBef>
                <a:spcPts val="0"/>
              </a:spcBef>
              <a:spcAft>
                <a:spcPts val="1200"/>
              </a:spcAft>
              <a:buFont typeface="+mj-lt"/>
              <a:buAutoNum type="alphaUcPeriod"/>
            </a:pPr>
            <a:r>
              <a:rPr lang="en-US" sz="2800" dirty="0" smtClean="0"/>
              <a:t>Nutrient transport across the intestinal epithelium increases.</a:t>
            </a:r>
            <a:endParaRPr lang="en-US" sz="2800" dirty="0"/>
          </a:p>
        </p:txBody>
      </p:sp>
      <p:sp>
        <p:nvSpPr>
          <p:cNvPr id="4" name="5-Point Star 3"/>
          <p:cNvSpPr/>
          <p:nvPr/>
        </p:nvSpPr>
        <p:spPr>
          <a:xfrm>
            <a:off x="176833" y="1836001"/>
            <a:ext cx="560733" cy="521822"/>
          </a:xfrm>
          <a:prstGeom prst="star5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/>
          <p:cNvSpPr/>
          <p:nvPr/>
        </p:nvSpPr>
        <p:spPr>
          <a:xfrm>
            <a:off x="176833" y="3623108"/>
            <a:ext cx="560733" cy="521822"/>
          </a:xfrm>
          <a:prstGeom prst="star5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5-Point Star 7"/>
          <p:cNvSpPr/>
          <p:nvPr/>
        </p:nvSpPr>
        <p:spPr>
          <a:xfrm>
            <a:off x="176833" y="4298175"/>
            <a:ext cx="560733" cy="521822"/>
          </a:xfrm>
          <a:prstGeom prst="star5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12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94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Answers – 2</a:t>
            </a:r>
            <a:r>
              <a:rPr lang="en-US" baseline="30000" dirty="0" smtClean="0"/>
              <a:t>nd</a:t>
            </a:r>
            <a:r>
              <a:rPr lang="en-US" dirty="0" smtClean="0"/>
              <a:t> &amp; 3</a:t>
            </a:r>
            <a:r>
              <a:rPr lang="en-US" baseline="30000" dirty="0" smtClean="0"/>
              <a:t>rd</a:t>
            </a:r>
            <a:r>
              <a:rPr lang="en-US" dirty="0" smtClean="0"/>
              <a:t>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“They should …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…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look at the microvilli.”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… weigh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the stomach and intestines.”</a:t>
            </a:r>
          </a:p>
          <a:p>
            <a:pPr marL="0" indent="0">
              <a:buNone/>
            </a:pPr>
            <a:r>
              <a:rPr lang="en-US" dirty="0" smtClean="0"/>
              <a:t>… measure </a:t>
            </a:r>
            <a:r>
              <a:rPr lang="en-US" dirty="0"/>
              <a:t>enzyme secretion</a:t>
            </a:r>
            <a:r>
              <a:rPr lang="en-US" dirty="0" smtClean="0"/>
              <a:t>.”</a:t>
            </a:r>
          </a:p>
          <a:p>
            <a:pPr marL="0" indent="0">
              <a:buNone/>
            </a:pPr>
            <a:r>
              <a:rPr lang="en-US" dirty="0"/>
              <a:t>… measure the amount of stomach acid</a:t>
            </a:r>
            <a:r>
              <a:rPr lang="en-US" dirty="0" smtClean="0"/>
              <a:t>.”</a:t>
            </a:r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rgbClr val="808080"/>
                </a:solidFill>
              </a:rPr>
              <a:t>…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008000"/>
                </a:solidFill>
              </a:rPr>
              <a:t>measure HCO</a:t>
            </a:r>
            <a:r>
              <a:rPr lang="en-US" baseline="-25000" dirty="0" smtClean="0">
                <a:solidFill>
                  <a:srgbClr val="008000"/>
                </a:solidFill>
              </a:rPr>
              <a:t>3</a:t>
            </a:r>
            <a:r>
              <a:rPr lang="en-US" baseline="30000" dirty="0" smtClean="0">
                <a:solidFill>
                  <a:srgbClr val="008000"/>
                </a:solidFill>
              </a:rPr>
              <a:t>-</a:t>
            </a:r>
            <a:r>
              <a:rPr lang="en-US" dirty="0" smtClean="0">
                <a:solidFill>
                  <a:srgbClr val="008000"/>
                </a:solidFill>
              </a:rPr>
              <a:t> secretion from the pancreas.”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B36D5D-24CA-474F-816F-A86EA16AD769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13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55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700" y="2267766"/>
            <a:ext cx="8610600" cy="939038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Vocal cues of ovulation in human females		</a:t>
            </a:r>
            <a:endParaRPr lang="en-US" sz="3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6700" y="5362176"/>
            <a:ext cx="8610600" cy="753034"/>
          </a:xfrm>
        </p:spPr>
        <p:txBody>
          <a:bodyPr>
            <a:noAutofit/>
          </a:bodyPr>
          <a:lstStyle/>
          <a:p>
            <a:r>
              <a:rPr lang="en-US" sz="2000" dirty="0" smtClean="0"/>
              <a:t>Gregory A. Bryant &amp; </a:t>
            </a:r>
            <a:r>
              <a:rPr lang="en-US" sz="2000" dirty="0" err="1" smtClean="0"/>
              <a:t>Martie</a:t>
            </a:r>
            <a:r>
              <a:rPr lang="en-US" sz="2000" dirty="0" smtClean="0"/>
              <a:t> G. </a:t>
            </a:r>
            <a:r>
              <a:rPr lang="en-US" sz="2000" dirty="0" err="1" smtClean="0"/>
              <a:t>Haselton</a:t>
            </a:r>
            <a:r>
              <a:rPr lang="en-US" sz="2000" dirty="0" smtClean="0"/>
              <a:t>.  2009.  </a:t>
            </a:r>
            <a:r>
              <a:rPr lang="en-US" sz="2000" i="1" dirty="0" smtClean="0"/>
              <a:t>Biology Letters </a:t>
            </a:r>
            <a:r>
              <a:rPr lang="en-US" sz="2000" dirty="0" smtClean="0"/>
              <a:t>5:12-15.</a:t>
            </a:r>
            <a:endParaRPr lang="en-US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b="1" dirty="0" smtClean="0">
                <a:solidFill>
                  <a:srgbClr val="FF0000"/>
                </a:solidFill>
              </a:rPr>
              <a:t>Skill:  Analyze results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19100" y="3563166"/>
            <a:ext cx="8610600" cy="9390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smtClean="0"/>
              <a:t>A Case Study in Reproductive Biology</a:t>
            </a:r>
          </a:p>
          <a:p>
            <a:pPr algn="l"/>
            <a:r>
              <a:rPr lang="en-US" sz="2800" dirty="0"/>
              <a:t>b</a:t>
            </a:r>
            <a:r>
              <a:rPr lang="en-US" sz="2800" dirty="0" smtClean="0"/>
              <a:t>y Ann Oliver Cheek</a:t>
            </a:r>
          </a:p>
          <a:p>
            <a:pPr algn="l"/>
            <a:r>
              <a:rPr lang="en-US" sz="2800" dirty="0" smtClean="0"/>
              <a:t>University of Houston</a:t>
            </a:r>
            <a:r>
              <a:rPr lang="en-US" sz="2800" b="1" dirty="0" smtClean="0"/>
              <a:t>	</a:t>
            </a:r>
            <a:endParaRPr lang="en-US" sz="2800" b="1" dirty="0"/>
          </a:p>
        </p:txBody>
      </p:sp>
      <p:pic>
        <p:nvPicPr>
          <p:cNvPr id="6" name="Picture 5" descr="IMG_052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86600" y="503238"/>
            <a:ext cx="1828800" cy="137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38889" y="1444480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75</a:t>
            </a:r>
            <a:endParaRPr lang="en-US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152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Set Up:  </a:t>
            </a:r>
            <a:br>
              <a:rPr lang="en-US" dirty="0" smtClean="0"/>
            </a:br>
            <a:r>
              <a:rPr lang="en-US" dirty="0" smtClean="0"/>
              <a:t>Authors’ Hypothesis &amp; Prediction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/>
              <a:t>Hypothesis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Human females broadcast a detectable ovulatory cue.</a:t>
            </a:r>
            <a:endParaRPr lang="en-US" sz="3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z="2400" dirty="0" smtClean="0"/>
              <a:t>Prediction</a:t>
            </a:r>
            <a:endParaRPr lang="en-US" sz="24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The human ovulatory cue is a </a:t>
            </a:r>
            <a:r>
              <a:rPr lang="en-US" sz="3200" b="1" dirty="0" smtClean="0"/>
              <a:t>vocal cue associated with female attractiveness</a:t>
            </a:r>
            <a:endParaRPr lang="en-US" sz="3200" b="1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15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4119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56313" cy="1116106"/>
          </a:xfrm>
        </p:spPr>
        <p:txBody>
          <a:bodyPr/>
          <a:lstStyle/>
          <a:p>
            <a:pPr algn="l"/>
            <a:r>
              <a:rPr lang="en-US" sz="3200" dirty="0" smtClean="0">
                <a:latin typeface="Calibri" panose="020F0502020204030204" pitchFamily="34" charset="0"/>
              </a:rPr>
              <a:t>Does pitch differ </a:t>
            </a:r>
            <a:r>
              <a:rPr lang="en-US" sz="3200" u="sng" dirty="0" smtClean="0">
                <a:latin typeface="Calibri" panose="020F0502020204030204" pitchFamily="34" charset="0"/>
              </a:rPr>
              <a:t>significantly </a:t>
            </a:r>
            <a:r>
              <a:rPr lang="en-US" sz="3200" dirty="0" smtClean="0">
                <a:latin typeface="Calibri" panose="020F0502020204030204" pitchFamily="34" charset="0"/>
              </a:rPr>
              <a:t>between high- and low-fertility days of the ovarian cycle?</a:t>
            </a:r>
            <a:endParaRPr 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TPAnswers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00" y="3119788"/>
            <a:ext cx="4761248" cy="3135539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spcBef>
                <a:spcPct val="20000"/>
              </a:spcBef>
              <a:buFont typeface="Wingdings" pitchFamily="2" charset="2"/>
              <a:buAutoNum type="alphaUcPeriod"/>
            </a:pPr>
            <a:r>
              <a:rPr lang="en-US" sz="2400" dirty="0">
                <a:latin typeface="Calibri" panose="020F0502020204030204" pitchFamily="34" charset="0"/>
              </a:rPr>
              <a:t>Cannot be determined from the data </a:t>
            </a:r>
            <a:r>
              <a:rPr lang="en-US" sz="2400" dirty="0" smtClean="0">
                <a:latin typeface="Calibri" panose="020F0502020204030204" pitchFamily="34" charset="0"/>
              </a:rPr>
              <a:t>collected.</a:t>
            </a:r>
          </a:p>
          <a:p>
            <a:pPr marL="457200" indent="-457200">
              <a:spcBef>
                <a:spcPct val="20000"/>
              </a:spcBef>
              <a:buFont typeface="Wingdings" pitchFamily="2" charset="2"/>
              <a:buAutoNum type="alphaUcPeriod"/>
            </a:pPr>
            <a:r>
              <a:rPr lang="en-US" sz="2400" dirty="0" smtClean="0">
                <a:latin typeface="Calibri" panose="020F0502020204030204" pitchFamily="34" charset="0"/>
              </a:rPr>
              <a:t>No.  A 5 Hz difference is not detectable to the human ear.</a:t>
            </a:r>
          </a:p>
          <a:p>
            <a:pPr marL="457200" indent="-457200">
              <a:spcBef>
                <a:spcPct val="20000"/>
              </a:spcBef>
              <a:buFont typeface="Wingdings" pitchFamily="2" charset="2"/>
              <a:buAutoNum type="alphaUcPeriod"/>
            </a:pPr>
            <a:r>
              <a:rPr lang="en-US" sz="2400" dirty="0" smtClean="0">
                <a:latin typeface="Calibri" panose="020F0502020204030204" pitchFamily="34" charset="0"/>
              </a:rPr>
              <a:t>Yes</a:t>
            </a:r>
            <a:r>
              <a:rPr lang="en-US" sz="2400" dirty="0">
                <a:latin typeface="Calibri" panose="020F0502020204030204" pitchFamily="34" charset="0"/>
              </a:rPr>
              <a:t>.  A woman’s voice is </a:t>
            </a:r>
            <a:r>
              <a:rPr lang="en-US" sz="2400" dirty="0" smtClean="0">
                <a:latin typeface="Calibri" panose="020F0502020204030204" pitchFamily="34" charset="0"/>
              </a:rPr>
              <a:t>about 5 </a:t>
            </a:r>
            <a:r>
              <a:rPr lang="en-US" sz="2400" dirty="0">
                <a:latin typeface="Calibri" panose="020F0502020204030204" pitchFamily="34" charset="0"/>
              </a:rPr>
              <a:t>Hz </a:t>
            </a:r>
            <a:r>
              <a:rPr lang="en-US" sz="2400" dirty="0" smtClean="0">
                <a:latin typeface="Calibri" panose="020F0502020204030204" pitchFamily="34" charset="0"/>
              </a:rPr>
              <a:t>higher-pitched </a:t>
            </a:r>
            <a:r>
              <a:rPr lang="en-US" sz="2400" dirty="0">
                <a:latin typeface="Calibri" panose="020F0502020204030204" pitchFamily="34" charset="0"/>
              </a:rPr>
              <a:t>around the time of ovulation.</a:t>
            </a:r>
          </a:p>
          <a:p>
            <a:pPr marL="457200" indent="-457200">
              <a:spcBef>
                <a:spcPct val="20000"/>
              </a:spcBef>
              <a:buFont typeface="Wingdings" pitchFamily="2" charset="2"/>
              <a:buAutoNum type="alphaUcPeriod"/>
            </a:pPr>
            <a:r>
              <a:rPr lang="en-US" sz="2400" dirty="0" smtClean="0">
                <a:latin typeface="Calibri" panose="020F0502020204030204" pitchFamily="34" charset="0"/>
              </a:rPr>
              <a:t>Yes</a:t>
            </a:r>
            <a:r>
              <a:rPr lang="en-US" sz="2400" dirty="0">
                <a:latin typeface="Calibri" panose="020F0502020204030204" pitchFamily="34" charset="0"/>
              </a:rPr>
              <a:t>.  The probability that the difference is due to chance is only 2</a:t>
            </a:r>
            <a:r>
              <a:rPr lang="en-US" sz="2400" dirty="0" smtClean="0">
                <a:latin typeface="Calibri" panose="020F0502020204030204" pitchFamily="34" charset="0"/>
              </a:rPr>
              <a:t>%.</a:t>
            </a:r>
            <a:endParaRPr lang="en-US" sz="2400" dirty="0">
              <a:latin typeface="Calibri" panose="020F0502020204030204" pitchFamily="34" charset="0"/>
            </a:endParaRPr>
          </a:p>
        </p:txBody>
      </p:sp>
      <p:graphicFrame>
        <p:nvGraphicFramePr>
          <p:cNvPr id="5" name="TPChart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459668448"/>
              </p:ext>
            </p:extLst>
          </p:nvPr>
        </p:nvGraphicFramePr>
        <p:xfrm>
          <a:off x="6144985" y="655441"/>
          <a:ext cx="2819400" cy="317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1" name="Chart" r:id="rId6" imgW="4571823" imgH="5143523" progId="MSGraph.Chart.8">
                  <p:embed followColorScheme="full"/>
                </p:oleObj>
              </mc:Choice>
              <mc:Fallback>
                <p:oleObj name="Chart" r:id="rId6" imgW="4571823" imgH="5143523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44985" y="655441"/>
                        <a:ext cx="2819400" cy="317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0252218"/>
              </p:ext>
            </p:extLst>
          </p:nvPr>
        </p:nvGraphicFramePr>
        <p:xfrm>
          <a:off x="457200" y="1520830"/>
          <a:ext cx="4761247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0738"/>
                <a:gridCol w="1413427"/>
                <a:gridCol w="1587082"/>
              </a:tblGrid>
              <a:tr h="370840">
                <a:tc>
                  <a:txBody>
                    <a:bodyPr/>
                    <a:lstStyle/>
                    <a:p>
                      <a:endParaRPr lang="en-US" sz="20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Calibri" panose="020F0502020204030204" pitchFamily="34" charset="0"/>
                        </a:rPr>
                        <a:t>Low fertility</a:t>
                      </a:r>
                      <a:endParaRPr lang="en-US" sz="20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Calibri" panose="020F0502020204030204" pitchFamily="34" charset="0"/>
                        </a:rPr>
                        <a:t>High fertility</a:t>
                      </a:r>
                      <a:endParaRPr lang="en-US" sz="20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Calibri" panose="020F0502020204030204" pitchFamily="34" charset="0"/>
                        </a:rPr>
                        <a:t>Pitch (Hz)</a:t>
                      </a:r>
                      <a:endParaRPr lang="en-US" sz="20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Calibri" panose="020F0502020204030204" pitchFamily="34" charset="0"/>
                        </a:rPr>
                        <a:t>206 ± 26</a:t>
                      </a:r>
                      <a:endParaRPr lang="en-US" sz="20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Calibri" panose="020F0502020204030204" pitchFamily="34" charset="0"/>
                        </a:rPr>
                        <a:t>211 ± 28*</a:t>
                      </a:r>
                      <a:endParaRPr lang="en-US" sz="20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2630842"/>
            <a:ext cx="19046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sz="2000" dirty="0">
                <a:solidFill>
                  <a:prstClr val="black"/>
                </a:solidFill>
                <a:latin typeface="Calibri" panose="020F0502020204030204" pitchFamily="34" charset="0"/>
              </a:rPr>
              <a:t>* p= 0.02, n = 69</a:t>
            </a:r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3785383"/>
              </p:ext>
            </p:extLst>
          </p:nvPr>
        </p:nvGraphicFramePr>
        <p:xfrm>
          <a:off x="5045528" y="4403635"/>
          <a:ext cx="3918857" cy="2326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1" name="Rectangle 10"/>
          <p:cNvSpPr/>
          <p:nvPr/>
        </p:nvSpPr>
        <p:spPr>
          <a:xfrm>
            <a:off x="4277521" y="3442545"/>
            <a:ext cx="4784835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anose="020F0502020204030204" pitchFamily="34" charset="0"/>
              </a:rPr>
              <a:t>Select all that apply</a:t>
            </a:r>
            <a:endParaRPr lang="en-US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361E-C408-4EFE-9C41-8662BC1159BC}" type="slidenum">
              <a:rPr lang="en-US" smtClean="0"/>
              <a:t>16</a:t>
            </a:fld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1932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5" grpId="0"/>
      <p:bldGraphic spid="10" grpId="0">
        <p:bldAsOne/>
      </p:bldGraphic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2895344"/>
              </p:ext>
            </p:extLst>
          </p:nvPr>
        </p:nvGraphicFramePr>
        <p:xfrm>
          <a:off x="4648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PQuestion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b="1" dirty="0">
                <a:solidFill>
                  <a:srgbClr val="FF0000"/>
                </a:solidFill>
              </a:rPr>
              <a:t>Skill:  Make an inference</a:t>
            </a:r>
            <a:endParaRPr 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Calibri" panose="020F0502020204030204" pitchFamily="34" charset="0"/>
              </a:rPr>
              <a:t>These data support the interpretation that men seek out women with high pitched voices because these women are likely to be fertile.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605794" y="2088866"/>
            <a:ext cx="275591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9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anose="020F0502020204030204" pitchFamily="34" charset="0"/>
              </a:rPr>
              <a:t>?</a:t>
            </a:r>
            <a:endParaRPr lang="en-US" sz="96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17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099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457200" y="584881"/>
            <a:ext cx="8229600" cy="1143000"/>
          </a:xfrm>
        </p:spPr>
        <p:txBody>
          <a:bodyPr anchor="t">
            <a:noAutofit/>
          </a:bodyPr>
          <a:lstStyle/>
          <a:p>
            <a:pPr algn="l"/>
            <a:r>
              <a:rPr lang="en-US" sz="3200" dirty="0">
                <a:latin typeface="Calibri" panose="020F0502020204030204" pitchFamily="34" charset="0"/>
              </a:rPr>
              <a:t>What kind of unspoken cue do </a:t>
            </a:r>
            <a:r>
              <a:rPr lang="en-US" sz="3200" b="1" dirty="0">
                <a:latin typeface="Calibri" panose="020F0502020204030204" pitchFamily="34" charset="0"/>
              </a:rPr>
              <a:t>YOU</a:t>
            </a:r>
            <a:r>
              <a:rPr lang="en-US" sz="3200" dirty="0">
                <a:latin typeface="Calibri" panose="020F0502020204030204" pitchFamily="34" charset="0"/>
              </a:rPr>
              <a:t> think a woman might give off when she is ovulating?</a:t>
            </a:r>
            <a:br>
              <a:rPr lang="en-US" sz="3200" dirty="0">
                <a:latin typeface="Calibri" panose="020F0502020204030204" pitchFamily="34" charset="0"/>
              </a:rPr>
            </a:br>
            <a:endParaRPr 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TPAnswers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98474" y="2122714"/>
            <a:ext cx="7556313" cy="4003449"/>
          </a:xfrm>
        </p:spPr>
        <p:txBody>
          <a:bodyPr>
            <a:normAutofit/>
          </a:bodyPr>
          <a:lstStyle/>
          <a:p>
            <a:pPr marL="457200" indent="-457200">
              <a:spcBef>
                <a:spcPct val="20000"/>
              </a:spcBef>
              <a:buFont typeface="+mj-lt"/>
              <a:buAutoNum type="alphaUcPeriod"/>
            </a:pPr>
            <a:r>
              <a:rPr lang="en-US" sz="2400" dirty="0" smtClean="0">
                <a:latin typeface="Calibri" panose="020F0502020204030204" pitchFamily="34" charset="0"/>
              </a:rPr>
              <a:t>Visual cue - wears different style of clothing </a:t>
            </a:r>
          </a:p>
          <a:p>
            <a:pPr marL="457200" indent="-457200">
              <a:spcBef>
                <a:spcPct val="20000"/>
              </a:spcBef>
              <a:buFont typeface="+mj-lt"/>
              <a:buAutoNum type="alphaUcPeriod"/>
            </a:pPr>
            <a:r>
              <a:rPr lang="en-US" sz="2400" dirty="0" smtClean="0">
                <a:latin typeface="Calibri" panose="020F0502020204030204" pitchFamily="34" charset="0"/>
              </a:rPr>
              <a:t>Visual </a:t>
            </a:r>
            <a:r>
              <a:rPr lang="en-US" sz="2400" dirty="0">
                <a:latin typeface="Calibri" panose="020F0502020204030204" pitchFamily="34" charset="0"/>
              </a:rPr>
              <a:t>cue - wears different colors </a:t>
            </a:r>
            <a:endParaRPr lang="en-US" sz="2400" dirty="0" smtClean="0">
              <a:latin typeface="Calibri" panose="020F0502020204030204" pitchFamily="34" charset="0"/>
            </a:endParaRPr>
          </a:p>
          <a:p>
            <a:pPr marL="457200" indent="-457200">
              <a:spcBef>
                <a:spcPct val="20000"/>
              </a:spcBef>
              <a:buFont typeface="+mj-lt"/>
              <a:buAutoNum type="alphaUcPeriod"/>
            </a:pPr>
            <a:r>
              <a:rPr lang="en-US" sz="2400" dirty="0" smtClean="0">
                <a:latin typeface="Calibri" panose="020F0502020204030204" pitchFamily="34" charset="0"/>
              </a:rPr>
              <a:t>Olfactory </a:t>
            </a:r>
            <a:r>
              <a:rPr lang="en-US" sz="2400" dirty="0">
                <a:latin typeface="Calibri" panose="020F0502020204030204" pitchFamily="34" charset="0"/>
              </a:rPr>
              <a:t>cue - smells different </a:t>
            </a:r>
            <a:endParaRPr lang="en-US" sz="2400" dirty="0" smtClean="0">
              <a:latin typeface="Calibri" panose="020F0502020204030204" pitchFamily="34" charset="0"/>
            </a:endParaRPr>
          </a:p>
          <a:p>
            <a:pPr marL="457200" indent="-457200">
              <a:spcBef>
                <a:spcPct val="20000"/>
              </a:spcBef>
              <a:buFont typeface="+mj-lt"/>
              <a:buAutoNum type="alphaUcPeriod"/>
            </a:pPr>
            <a:r>
              <a:rPr lang="en-US" sz="2400" dirty="0" smtClean="0">
                <a:latin typeface="Calibri" panose="020F0502020204030204" pitchFamily="34" charset="0"/>
              </a:rPr>
              <a:t>Behavioral </a:t>
            </a:r>
            <a:r>
              <a:rPr lang="en-US" sz="2400" dirty="0">
                <a:latin typeface="Calibri" panose="020F0502020204030204" pitchFamily="34" charset="0"/>
              </a:rPr>
              <a:t>cue - flirts or smiles more </a:t>
            </a:r>
            <a:endParaRPr lang="en-US" sz="2400" dirty="0" smtClean="0">
              <a:latin typeface="Calibri" panose="020F0502020204030204" pitchFamily="34" charset="0"/>
            </a:endParaRPr>
          </a:p>
          <a:p>
            <a:pPr marL="457200" indent="-457200">
              <a:spcBef>
                <a:spcPct val="20000"/>
              </a:spcBef>
              <a:buFont typeface="+mj-lt"/>
              <a:buAutoNum type="alphaUcPeriod"/>
            </a:pPr>
            <a:r>
              <a:rPr lang="en-US" sz="2400" dirty="0" smtClean="0">
                <a:latin typeface="Calibri" panose="020F0502020204030204" pitchFamily="34" charset="0"/>
              </a:rPr>
              <a:t>Auditory </a:t>
            </a:r>
            <a:r>
              <a:rPr lang="en-US" sz="2400" dirty="0">
                <a:latin typeface="Calibri" panose="020F0502020204030204" pitchFamily="34" charset="0"/>
              </a:rPr>
              <a:t>cue - talks differently </a:t>
            </a:r>
            <a:endParaRPr lang="en-US" sz="2400" dirty="0" smtClean="0">
              <a:latin typeface="Calibri" panose="020F0502020204030204" pitchFamily="34" charset="0"/>
            </a:endParaRPr>
          </a:p>
          <a:p>
            <a:pPr marL="457200" indent="-457200">
              <a:spcBef>
                <a:spcPct val="20000"/>
              </a:spcBef>
              <a:buFont typeface="+mj-lt"/>
              <a:buAutoNum type="alphaUcPeriod"/>
            </a:pPr>
            <a:r>
              <a:rPr lang="en-US" sz="2400" dirty="0" smtClean="0">
                <a:latin typeface="Calibri" panose="020F0502020204030204" pitchFamily="34" charset="0"/>
              </a:rPr>
              <a:t>No </a:t>
            </a:r>
            <a:r>
              <a:rPr lang="en-US" sz="2400" dirty="0">
                <a:latin typeface="Calibri" panose="020F0502020204030204" pitchFamily="34" charset="0"/>
              </a:rPr>
              <a:t>cue - no external </a:t>
            </a:r>
            <a:r>
              <a:rPr lang="en-US" sz="2400" dirty="0" smtClean="0">
                <a:latin typeface="Calibri" panose="020F0502020204030204" pitchFamily="34" charset="0"/>
              </a:rPr>
              <a:t>change</a:t>
            </a:r>
            <a:endParaRPr lang="en-US" sz="24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TPChart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337603058"/>
              </p:ext>
            </p:extLst>
          </p:nvPr>
        </p:nvGraphicFramePr>
        <p:xfrm>
          <a:off x="5005318" y="1600200"/>
          <a:ext cx="4287453" cy="4823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1" name="Chart" r:id="rId7" imgW="4571823" imgH="5143523" progId="MSGraph.Chart.8">
                  <p:embed followColorScheme="full"/>
                </p:oleObj>
              </mc:Choice>
              <mc:Fallback>
                <p:oleObj name="Chart" r:id="rId7" imgW="4571823" imgH="5143523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05318" y="1600200"/>
                        <a:ext cx="4287453" cy="48233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18</a:t>
            </a:fld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53131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l"/>
            <a:r>
              <a:rPr lang="en-US" dirty="0">
                <a:latin typeface="Calibri" panose="020F0502020204030204" pitchFamily="34" charset="0"/>
              </a:rPr>
              <a:t>Do you think human males can detect when human females ovulate?</a:t>
            </a:r>
            <a:br>
              <a:rPr lang="en-US" dirty="0">
                <a:latin typeface="Calibri" panose="020F0502020204030204" pitchFamily="34" charset="0"/>
              </a:rPr>
            </a:b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" name="TPAnswers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98474" y="2535382"/>
            <a:ext cx="7556313" cy="3590781"/>
          </a:xfrm>
        </p:spPr>
        <p:txBody>
          <a:bodyPr>
            <a:normAutofit/>
          </a:bodyPr>
          <a:lstStyle/>
          <a:p>
            <a:pPr marL="514350" indent="-514350">
              <a:spcBef>
                <a:spcPct val="20000"/>
              </a:spcBef>
              <a:buFont typeface="+mj-lt"/>
              <a:buAutoNum type="alphaUcPeriod"/>
            </a:pPr>
            <a:r>
              <a:rPr lang="en-US" sz="3200" dirty="0" smtClean="0">
                <a:latin typeface="Calibri" panose="020F0502020204030204" pitchFamily="34" charset="0"/>
              </a:rPr>
              <a:t>No way. </a:t>
            </a:r>
          </a:p>
          <a:p>
            <a:pPr marL="514350" indent="-514350">
              <a:spcBef>
                <a:spcPct val="20000"/>
              </a:spcBef>
              <a:buFont typeface="+mj-lt"/>
              <a:buAutoNum type="alphaUcPeriod"/>
            </a:pPr>
            <a:r>
              <a:rPr lang="en-US" sz="3200" dirty="0" smtClean="0">
                <a:latin typeface="Calibri" panose="020F0502020204030204" pitchFamily="34" charset="0"/>
              </a:rPr>
              <a:t>Maybe</a:t>
            </a:r>
            <a:r>
              <a:rPr lang="en-US" sz="3200" dirty="0">
                <a:latin typeface="Calibri" panose="020F0502020204030204" pitchFamily="34" charset="0"/>
              </a:rPr>
              <a:t>. </a:t>
            </a:r>
            <a:endParaRPr lang="en-US" sz="3200" dirty="0" smtClean="0">
              <a:latin typeface="Calibri" panose="020F0502020204030204" pitchFamily="34" charset="0"/>
            </a:endParaRPr>
          </a:p>
          <a:p>
            <a:pPr marL="514350" indent="-514350">
              <a:spcBef>
                <a:spcPct val="20000"/>
              </a:spcBef>
              <a:buFont typeface="+mj-lt"/>
              <a:buAutoNum type="alphaUcPeriod"/>
            </a:pPr>
            <a:r>
              <a:rPr lang="en-US" sz="3200" dirty="0" smtClean="0">
                <a:latin typeface="Calibri" panose="020F0502020204030204" pitchFamily="34" charset="0"/>
              </a:rPr>
              <a:t>Definitely</a:t>
            </a:r>
            <a:r>
              <a:rPr lang="en-US" sz="3200" dirty="0">
                <a:latin typeface="Calibri" panose="020F0502020204030204" pitchFamily="34" charset="0"/>
              </a:rPr>
              <a:t>.</a:t>
            </a:r>
            <a:br>
              <a:rPr lang="en-US" sz="3200" dirty="0">
                <a:latin typeface="Calibri" panose="020F0502020204030204" pitchFamily="34" charset="0"/>
              </a:rPr>
            </a:br>
            <a:endParaRPr 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5" name="TPChart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452934114"/>
              </p:ext>
            </p:extLst>
          </p:nvPr>
        </p:nvGraphicFramePr>
        <p:xfrm>
          <a:off x="4210627" y="982663"/>
          <a:ext cx="4572000" cy="514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5" name="Chart" r:id="rId6" imgW="4571823" imgH="5143523" progId="MSGraph.Chart.8">
                  <p:embed followColorScheme="full"/>
                </p:oleObj>
              </mc:Choice>
              <mc:Fallback>
                <p:oleObj name="Chart" r:id="rId6" imgW="4571823" imgH="5143523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10627" y="982663"/>
                        <a:ext cx="4572000" cy="5143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19</a:t>
            </a:fld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5545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 got hooked</a:t>
            </a:r>
            <a:endParaRPr lang="en-US" dirty="0"/>
          </a:p>
        </p:txBody>
      </p:sp>
      <p:pic>
        <p:nvPicPr>
          <p:cNvPr id="9" name="Picture Placeholder 8" descr="images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35" b="2046"/>
          <a:stretch/>
        </p:blipFill>
        <p:spPr>
          <a:xfrm>
            <a:off x="4328914" y="1282641"/>
            <a:ext cx="3244241" cy="4114800"/>
          </a:xfrm>
        </p:spPr>
      </p:pic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457200" y="1684338"/>
            <a:ext cx="3883973" cy="4583112"/>
          </a:xfrm>
        </p:spPr>
        <p:txBody>
          <a:bodyPr>
            <a:normAutofit/>
          </a:bodyPr>
          <a:lstStyle/>
          <a:p>
            <a:r>
              <a:rPr lang="en-US" dirty="0" smtClean="0"/>
              <a:t>An </a:t>
            </a:r>
            <a:r>
              <a:rPr lang="en-US" b="1" dirty="0" smtClean="0"/>
              <a:t>opportunity</a:t>
            </a:r>
            <a:r>
              <a:rPr lang="en-US" dirty="0" smtClean="0"/>
              <a:t> for students to apply knowledge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71564" y="1282641"/>
            <a:ext cx="652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1999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921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bldLvl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99120" cy="1116106"/>
          </a:xfrm>
        </p:spPr>
        <p:txBody>
          <a:bodyPr anchor="t">
            <a:noAutofit/>
          </a:bodyPr>
          <a:lstStyle/>
          <a:p>
            <a:pPr algn="l"/>
            <a:r>
              <a:rPr lang="en-US" sz="3200" dirty="0">
                <a:latin typeface="Calibri" panose="020F0502020204030204" pitchFamily="34" charset="0"/>
              </a:rPr>
              <a:t>These data support the interpretation that men seek out women with high pitched voices because these women are likely to be fertile.</a:t>
            </a:r>
          </a:p>
        </p:txBody>
      </p:sp>
      <p:sp>
        <p:nvSpPr>
          <p:cNvPr id="3" name="TPAnswers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00" y="3672840"/>
            <a:ext cx="4114800" cy="2072323"/>
          </a:xfrm>
        </p:spPr>
        <p:txBody>
          <a:bodyPr>
            <a:noAutofit/>
          </a:bodyPr>
          <a:lstStyle/>
          <a:p>
            <a:pPr marL="514350" indent="-514350">
              <a:spcBef>
                <a:spcPct val="20000"/>
              </a:spcBef>
              <a:buFont typeface="Wingdings" pitchFamily="2" charset="2"/>
              <a:buAutoNum type="arabicPeriod"/>
            </a:pPr>
            <a:r>
              <a:rPr lang="en-US" sz="3200" dirty="0" smtClean="0"/>
              <a:t>True</a:t>
            </a:r>
          </a:p>
          <a:p>
            <a:pPr marL="514350" indent="-514350">
              <a:spcBef>
                <a:spcPct val="20000"/>
              </a:spcBef>
              <a:buFont typeface="Wingdings" pitchFamily="2" charset="2"/>
              <a:buAutoNum type="arabicPeriod"/>
            </a:pPr>
            <a:r>
              <a:rPr lang="en-US" sz="3200" dirty="0" smtClean="0"/>
              <a:t>False</a:t>
            </a:r>
            <a:endParaRPr lang="en-US" sz="3200" dirty="0"/>
          </a:p>
        </p:txBody>
      </p:sp>
      <p:graphicFrame>
        <p:nvGraphicFramePr>
          <p:cNvPr id="5" name="TPChart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919250051"/>
              </p:ext>
            </p:extLst>
          </p:nvPr>
        </p:nvGraphicFramePr>
        <p:xfrm>
          <a:off x="3733800" y="1390744"/>
          <a:ext cx="4572000" cy="514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8" name="Chart" r:id="rId7" imgW="4571823" imgH="5143523" progId="MSGraph.Chart.8">
                  <p:embed followColorScheme="full"/>
                </p:oleObj>
              </mc:Choice>
              <mc:Fallback>
                <p:oleObj name="Chart" r:id="rId7" imgW="4571823" imgH="5143523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1390744"/>
                        <a:ext cx="4572000" cy="5143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361E-C408-4EFE-9C41-8662BC1159BC}" type="slidenum">
              <a:rPr lang="en-US" smtClean="0"/>
              <a:t>20</a:t>
            </a:fld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510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</a:t>
            </a:r>
            <a:r>
              <a:rPr lang="en-US" smtClean="0"/>
              <a:t>to Improve Specific </a:t>
            </a:r>
            <a:r>
              <a:rPr lang="en-US" dirty="0" smtClean="0"/>
              <a:t>Skills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en-US" b="1" dirty="0" smtClean="0"/>
              <a:t>Test a hypothesis </a:t>
            </a:r>
            <a:r>
              <a:rPr lang="en-US" dirty="0"/>
              <a:t>…… Begin by asking </a:t>
            </a:r>
            <a:r>
              <a:rPr lang="en-US" dirty="0" smtClean="0"/>
              <a:t>students to identify what </a:t>
            </a:r>
            <a:r>
              <a:rPr lang="en-US" dirty="0"/>
              <a:t>is already known</a:t>
            </a:r>
          </a:p>
          <a:p>
            <a:pPr marL="514350" indent="-514350">
              <a:buFont typeface="+mj-lt"/>
              <a:buAutoNum type="arabicParenR"/>
            </a:pPr>
            <a:r>
              <a:rPr lang="en-US" b="1" dirty="0" smtClean="0"/>
              <a:t>Analyze results </a:t>
            </a:r>
            <a:r>
              <a:rPr lang="en-US" dirty="0" smtClean="0"/>
              <a:t>….. </a:t>
            </a:r>
            <a:r>
              <a:rPr lang="en-US" dirty="0"/>
              <a:t>Ask students to identify multiple correct statements of results</a:t>
            </a:r>
          </a:p>
          <a:p>
            <a:pPr marL="514350" indent="-514350">
              <a:buFont typeface="+mj-lt"/>
              <a:buAutoNum type="arabicParenR"/>
            </a:pPr>
            <a:r>
              <a:rPr lang="en-US" b="1" dirty="0" smtClean="0"/>
              <a:t>Draw an inference </a:t>
            </a:r>
            <a:r>
              <a:rPr lang="en-US" dirty="0" smtClean="0"/>
              <a:t>….. Begin by asking students about pre-conceived ideas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49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Questions, Comments, Rotten Tomatoes…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96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many times during the semester?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887897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451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3049"/>
            <a:ext cx="8229600" cy="1143000"/>
          </a:xfrm>
        </p:spPr>
        <p:txBody>
          <a:bodyPr anchor="ctr">
            <a:norm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Skill:  Predict results if a hypothesis is true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081881"/>
            <a:ext cx="8229600" cy="1036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latin typeface="Arial" charset="0"/>
              </a:rPr>
              <a:t>An End to Ulcers?</a:t>
            </a:r>
            <a:endParaRPr lang="en-US" sz="4000" dirty="0">
              <a:latin typeface="Arial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621534" y="1981200"/>
            <a:ext cx="4407665" cy="3810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>
              <a:latin typeface="Arial" charset="0"/>
            </a:endParaRPr>
          </a:p>
          <a:p>
            <a:pPr marL="0" indent="0" algn="ctr">
              <a:buNone/>
            </a:pPr>
            <a:r>
              <a:rPr lang="en-US" dirty="0" smtClean="0">
                <a:latin typeface="Arial" charset="0"/>
              </a:rPr>
              <a:t>	A Case Study in the Scientific Method</a:t>
            </a:r>
          </a:p>
          <a:p>
            <a:pPr marL="0" indent="0" algn="ctr">
              <a:buNone/>
            </a:pPr>
            <a:r>
              <a:rPr lang="en-US" dirty="0" smtClean="0">
                <a:latin typeface="Arial" charset="0"/>
              </a:rPr>
              <a:t>	</a:t>
            </a:r>
            <a:r>
              <a:rPr lang="en-US" sz="1800" dirty="0" smtClean="0">
                <a:latin typeface="Arial" charset="0"/>
              </a:rPr>
              <a:t>by </a:t>
            </a:r>
          </a:p>
          <a:p>
            <a:pPr marL="0" indent="0">
              <a:buNone/>
            </a:pPr>
            <a:r>
              <a:rPr lang="en-US" sz="2400" i="1" dirty="0" smtClean="0">
                <a:latin typeface="Arial" charset="0"/>
              </a:rPr>
              <a:t>Kristi </a:t>
            </a:r>
            <a:r>
              <a:rPr lang="en-US" sz="2400" i="1" dirty="0" err="1" smtClean="0">
                <a:latin typeface="Arial" charset="0"/>
              </a:rPr>
              <a:t>Hannam</a:t>
            </a:r>
            <a:r>
              <a:rPr lang="en-US" sz="2400" dirty="0" smtClean="0">
                <a:latin typeface="Arial" charset="0"/>
              </a:rPr>
              <a:t>, State University of New York - </a:t>
            </a:r>
            <a:r>
              <a:rPr lang="en-US" sz="2400" dirty="0" err="1" smtClean="0">
                <a:latin typeface="Arial" charset="0"/>
              </a:rPr>
              <a:t>Geneseo</a:t>
            </a:r>
            <a:endParaRPr lang="en-US" sz="2400" dirty="0" smtClean="0">
              <a:latin typeface="Arial" charset="0"/>
            </a:endParaRPr>
          </a:p>
          <a:p>
            <a:pPr marL="0" indent="0" algn="ctr">
              <a:buNone/>
            </a:pPr>
            <a:r>
              <a:rPr lang="en-US" sz="2400" dirty="0" smtClean="0">
                <a:latin typeface="Arial" charset="0"/>
              </a:rPr>
              <a:t>	and</a:t>
            </a:r>
          </a:p>
          <a:p>
            <a:pPr marL="0" indent="0">
              <a:buNone/>
            </a:pPr>
            <a:r>
              <a:rPr lang="en-US" sz="2400" i="1" dirty="0" smtClean="0">
                <a:latin typeface="Arial" charset="0"/>
              </a:rPr>
              <a:t>Rod </a:t>
            </a:r>
            <a:r>
              <a:rPr lang="en-US" sz="2400" i="1" dirty="0" err="1" smtClean="0">
                <a:latin typeface="Arial" charset="0"/>
              </a:rPr>
              <a:t>Hagley</a:t>
            </a:r>
            <a:r>
              <a:rPr lang="en-US" sz="2400" dirty="0" smtClean="0">
                <a:latin typeface="Arial" charset="0"/>
              </a:rPr>
              <a:t>, University of North Carolina - Wilmington </a:t>
            </a:r>
            <a:endParaRPr lang="en-US" sz="2400" dirty="0">
              <a:latin typeface="Arial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029200" y="1417638"/>
            <a:ext cx="3850057" cy="4373562"/>
            <a:chOff x="5029200" y="1417638"/>
            <a:chExt cx="3850057" cy="4373562"/>
          </a:xfrm>
        </p:grpSpPr>
        <p:pic>
          <p:nvPicPr>
            <p:cNvPr id="12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9200" y="1981200"/>
              <a:ext cx="3429000" cy="381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2" descr="IMG_0527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7279057" y="1646238"/>
              <a:ext cx="1828800" cy="1371600"/>
            </a:xfrm>
            <a:prstGeom prst="rect">
              <a:avLst/>
            </a:prstGeom>
          </p:spPr>
        </p:pic>
      </p:grpSp>
      <p:sp>
        <p:nvSpPr>
          <p:cNvPr id="4" name="TextBox 3"/>
          <p:cNvSpPr txBox="1"/>
          <p:nvPr/>
        </p:nvSpPr>
        <p:spPr>
          <a:xfrm>
            <a:off x="8053679" y="3246438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75</a:t>
            </a:r>
            <a:endParaRPr lang="en-US" sz="2000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43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/>
              <a:t>Provide</a:t>
            </a:r>
            <a:r>
              <a:rPr lang="en-US" dirty="0" smtClean="0"/>
              <a:t> background on hypothesized causes of human stomach ulcers</a:t>
            </a:r>
          </a:p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Ask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students how they would test the “excess acid theory” that excess stomach acid causes ulcers</a:t>
            </a:r>
          </a:p>
          <a:p>
            <a:r>
              <a:rPr lang="en-US" i="1" dirty="0" smtClean="0"/>
              <a:t>Suggest</a:t>
            </a:r>
            <a:r>
              <a:rPr lang="en-US" dirty="0" smtClean="0"/>
              <a:t> a possible study design:  </a:t>
            </a:r>
          </a:p>
          <a:p>
            <a:pPr lvl="1"/>
            <a:r>
              <a:rPr lang="en-US" b="1" dirty="0" smtClean="0"/>
              <a:t>Group 1</a:t>
            </a:r>
            <a:r>
              <a:rPr lang="en-US" dirty="0" smtClean="0"/>
              <a:t> given </a:t>
            </a:r>
            <a:r>
              <a:rPr lang="en-US" b="1" dirty="0" smtClean="0"/>
              <a:t>antacids</a:t>
            </a:r>
            <a:r>
              <a:rPr lang="en-US" dirty="0" smtClean="0"/>
              <a:t>; </a:t>
            </a:r>
            <a:r>
              <a:rPr lang="en-US" b="1" dirty="0" smtClean="0"/>
              <a:t>Group 2</a:t>
            </a:r>
            <a:r>
              <a:rPr lang="en-US" dirty="0" smtClean="0"/>
              <a:t> given </a:t>
            </a:r>
            <a:r>
              <a:rPr lang="en-US" b="1" dirty="0" smtClean="0"/>
              <a:t>placebo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8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Rectangle 10"/>
          <p:cNvSpPr>
            <a:spLocks noGrp="1" noChangeArrowheads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2800" b="1" dirty="0">
                <a:latin typeface="Arial" charset="0"/>
              </a:rPr>
              <a:t>Draw this </a:t>
            </a:r>
            <a:r>
              <a:rPr lang="en-US" sz="2800" b="1" dirty="0" smtClean="0">
                <a:latin typeface="Arial" charset="0"/>
              </a:rPr>
              <a:t>graph in your notes:</a:t>
            </a:r>
            <a:r>
              <a:rPr lang="en-US" sz="2800" dirty="0" smtClean="0">
                <a:latin typeface="Arial" charset="0"/>
              </a:rPr>
              <a:t> </a:t>
            </a:r>
            <a:r>
              <a:rPr lang="en-US" sz="2800" dirty="0">
                <a:latin typeface="Arial" charset="0"/>
              </a:rPr>
              <a:t>Predict what the results would look like if the </a:t>
            </a:r>
            <a:r>
              <a:rPr lang="ja-JP" altLang="en-US" sz="2800" dirty="0">
                <a:latin typeface="Arial" charset="0"/>
              </a:rPr>
              <a:t>“</a:t>
            </a:r>
            <a:r>
              <a:rPr lang="en-US" altLang="ja-JP" sz="2800" dirty="0">
                <a:latin typeface="Arial" charset="0"/>
              </a:rPr>
              <a:t>excess acid </a:t>
            </a:r>
            <a:r>
              <a:rPr lang="en-US" altLang="ja-JP" sz="2800" dirty="0" smtClean="0">
                <a:latin typeface="Arial" charset="0"/>
              </a:rPr>
              <a:t>hypothesis</a:t>
            </a:r>
            <a:r>
              <a:rPr lang="ja-JP" altLang="en-US" sz="2800" dirty="0" smtClean="0">
                <a:latin typeface="Arial" charset="0"/>
              </a:rPr>
              <a:t>”</a:t>
            </a:r>
            <a:r>
              <a:rPr lang="en-US" altLang="ja-JP" sz="2800" dirty="0" smtClean="0">
                <a:latin typeface="Arial" charset="0"/>
              </a:rPr>
              <a:t> </a:t>
            </a:r>
            <a:r>
              <a:rPr lang="en-US" altLang="ja-JP" sz="2800" dirty="0">
                <a:latin typeface="Arial" charset="0"/>
              </a:rPr>
              <a:t>was supported by the results of </a:t>
            </a:r>
            <a:r>
              <a:rPr lang="en-US" altLang="ja-JP" sz="2800" dirty="0" smtClean="0">
                <a:latin typeface="Arial" charset="0"/>
              </a:rPr>
              <a:t>this study</a:t>
            </a:r>
            <a:r>
              <a:rPr lang="en-US" altLang="ja-JP" sz="2800" dirty="0">
                <a:latin typeface="Arial" charset="0"/>
              </a:rPr>
              <a:t>:</a:t>
            </a:r>
            <a:br>
              <a:rPr lang="en-US" altLang="ja-JP" sz="2800" dirty="0">
                <a:latin typeface="Arial" charset="0"/>
              </a:rPr>
            </a:br>
            <a:endParaRPr lang="en-US" sz="2800" dirty="0">
              <a:latin typeface="Arial" charset="0"/>
            </a:endParaRPr>
          </a:p>
        </p:txBody>
      </p:sp>
      <p:sp>
        <p:nvSpPr>
          <p:cNvPr id="29697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F2E2317E-F53A-3F48-9C92-A3BD7D63C2F0}" type="slidenum">
              <a:rPr lang="en-US" sz="1400">
                <a:solidFill>
                  <a:srgbClr val="000000"/>
                </a:solidFill>
              </a:rPr>
              <a:pPr eaLnBrk="1" hangingPunct="1"/>
              <a:t>26</a:t>
            </a:fld>
            <a:endParaRPr lang="en-US" sz="1400">
              <a:solidFill>
                <a:srgbClr val="000000"/>
              </a:solidFill>
            </a:endParaRPr>
          </a:p>
        </p:txBody>
      </p:sp>
      <p:grpSp>
        <p:nvGrpSpPr>
          <p:cNvPr id="29698" name="Group 9"/>
          <p:cNvGrpSpPr>
            <a:grpSpLocks/>
          </p:cNvGrpSpPr>
          <p:nvPr/>
        </p:nvGrpSpPr>
        <p:grpSpPr bwMode="auto">
          <a:xfrm>
            <a:off x="2584450" y="2057400"/>
            <a:ext cx="4267200" cy="3086100"/>
            <a:chOff x="1680" y="816"/>
            <a:chExt cx="3024" cy="2736"/>
          </a:xfrm>
        </p:grpSpPr>
        <p:sp>
          <p:nvSpPr>
            <p:cNvPr id="29702" name="Line 4"/>
            <p:cNvSpPr>
              <a:spLocks noChangeShapeType="1"/>
            </p:cNvSpPr>
            <p:nvPr/>
          </p:nvSpPr>
          <p:spPr bwMode="auto">
            <a:xfrm>
              <a:off x="1680" y="816"/>
              <a:ext cx="0" cy="27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29703" name="Line 5"/>
            <p:cNvSpPr>
              <a:spLocks noChangeShapeType="1"/>
            </p:cNvSpPr>
            <p:nvPr/>
          </p:nvSpPr>
          <p:spPr bwMode="auto">
            <a:xfrm flipV="1">
              <a:off x="1680" y="3552"/>
              <a:ext cx="302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29699" name="Text Box 6"/>
          <p:cNvSpPr txBox="1">
            <a:spLocks noChangeArrowheads="1"/>
          </p:cNvSpPr>
          <p:nvPr/>
        </p:nvSpPr>
        <p:spPr bwMode="auto">
          <a:xfrm>
            <a:off x="2684480" y="5335588"/>
            <a:ext cx="38795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</a:rPr>
              <a:t>Group 1</a:t>
            </a:r>
            <a:r>
              <a:rPr lang="en-US" dirty="0">
                <a:solidFill>
                  <a:srgbClr val="000000"/>
                </a:solidFill>
              </a:rPr>
              <a:t>		</a:t>
            </a:r>
            <a:r>
              <a:rPr lang="en-US" sz="2000" dirty="0">
                <a:solidFill>
                  <a:srgbClr val="000000"/>
                </a:solidFill>
              </a:rPr>
              <a:t>Group 2</a:t>
            </a:r>
            <a:endParaRPr lang="en-US" dirty="0">
              <a:solidFill>
                <a:srgbClr val="000000"/>
              </a:solidFill>
            </a:endParaRPr>
          </a:p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0000"/>
                </a:solidFill>
              </a:rPr>
              <a:t>	</a:t>
            </a:r>
            <a:r>
              <a:rPr lang="en-US" dirty="0" smtClean="0">
                <a:solidFill>
                  <a:srgbClr val="000000"/>
                </a:solidFill>
              </a:rPr>
              <a:t>Treatment </a:t>
            </a:r>
            <a:r>
              <a:rPr lang="en-US" dirty="0">
                <a:solidFill>
                  <a:srgbClr val="000000"/>
                </a:solidFill>
              </a:rPr>
              <a:t>Group</a:t>
            </a:r>
          </a:p>
        </p:txBody>
      </p:sp>
      <p:sp>
        <p:nvSpPr>
          <p:cNvPr id="29700" name="Text Box 7"/>
          <p:cNvSpPr txBox="1">
            <a:spLocks noChangeArrowheads="1"/>
          </p:cNvSpPr>
          <p:nvPr/>
        </p:nvSpPr>
        <p:spPr bwMode="auto">
          <a:xfrm rot="-5400000">
            <a:off x="749300" y="3371850"/>
            <a:ext cx="238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0000"/>
                </a:solidFill>
              </a:rPr>
              <a:t># Ulcers/ patient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PQuestion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>
                <a:latin typeface="Arial" charset="0"/>
              </a:rPr>
              <a:t>Which graph most closely matches the results you predicted? </a:t>
            </a:r>
            <a:r>
              <a:rPr lang="en-US" sz="2400" b="1" dirty="0" smtClean="0">
                <a:latin typeface="Arial" charset="0"/>
              </a:rPr>
              <a:t>	</a:t>
            </a:r>
            <a:r>
              <a:rPr lang="en-US" sz="2400" dirty="0" smtClean="0">
                <a:latin typeface="Arial" charset="0"/>
              </a:rPr>
              <a:t>(</a:t>
            </a:r>
            <a:r>
              <a:rPr lang="en-US" sz="2400" dirty="0">
                <a:latin typeface="Arial" charset="0"/>
              </a:rPr>
              <a:t>Grp 1 = antacid, Grp 2 = sugar pill)</a:t>
            </a:r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96FEFD4E-7F6A-434B-913D-C8870A18553B}" type="slidenum">
              <a:rPr lang="en-US" sz="1400">
                <a:solidFill>
                  <a:srgbClr val="000000"/>
                </a:solidFill>
              </a:rPr>
              <a:pPr eaLnBrk="1" hangingPunct="1"/>
              <a:t>27</a:t>
            </a:fld>
            <a:endParaRPr lang="en-US" sz="1400">
              <a:solidFill>
                <a:srgbClr val="000000"/>
              </a:solidFill>
            </a:endParaRPr>
          </a:p>
        </p:txBody>
      </p:sp>
      <p:graphicFrame>
        <p:nvGraphicFramePr>
          <p:cNvPr id="5" name="TPChart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61779825"/>
              </p:ext>
            </p:extLst>
          </p:nvPr>
        </p:nvGraphicFramePr>
        <p:xfrm>
          <a:off x="5670551" y="2457450"/>
          <a:ext cx="3522663" cy="285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5" name="Chart" r:id="rId5" imgW="4571823" imgH="5143523" progId="MSGraph.Chart.8">
                  <p:embed followColorScheme="full"/>
                </p:oleObj>
              </mc:Choice>
              <mc:Fallback>
                <p:oleObj name="Chart" r:id="rId5" imgW="4571823" imgH="5143523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70551" y="2457450"/>
                        <a:ext cx="3522663" cy="285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600075" y="1204199"/>
            <a:ext cx="5249863" cy="5270499"/>
            <a:chOff x="600075" y="1435101"/>
            <a:chExt cx="5249863" cy="5270499"/>
          </a:xfrm>
        </p:grpSpPr>
        <p:grpSp>
          <p:nvGrpSpPr>
            <p:cNvPr id="31749" name="Group 15"/>
            <p:cNvGrpSpPr>
              <a:grpSpLocks/>
            </p:cNvGrpSpPr>
            <p:nvPr/>
          </p:nvGrpSpPr>
          <p:grpSpPr bwMode="auto">
            <a:xfrm>
              <a:off x="600075" y="1573213"/>
              <a:ext cx="2665413" cy="2590800"/>
              <a:chOff x="534988" y="1524000"/>
              <a:chExt cx="2665412" cy="2590800"/>
            </a:xfrm>
          </p:grpSpPr>
          <p:grpSp>
            <p:nvGrpSpPr>
              <p:cNvPr id="31778" name="Group 11"/>
              <p:cNvGrpSpPr>
                <a:grpSpLocks/>
              </p:cNvGrpSpPr>
              <p:nvPr/>
            </p:nvGrpSpPr>
            <p:grpSpPr bwMode="auto">
              <a:xfrm>
                <a:off x="990600" y="1524000"/>
                <a:ext cx="2209800" cy="2057400"/>
                <a:chOff x="1680" y="816"/>
                <a:chExt cx="3024" cy="2736"/>
              </a:xfrm>
            </p:grpSpPr>
            <p:sp>
              <p:nvSpPr>
                <p:cNvPr id="31783" name="Line 12"/>
                <p:cNvSpPr>
                  <a:spLocks noChangeShapeType="1"/>
                </p:cNvSpPr>
                <p:nvPr/>
              </p:nvSpPr>
              <p:spPr bwMode="auto">
                <a:xfrm>
                  <a:off x="1680" y="816"/>
                  <a:ext cx="0" cy="273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1784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1680" y="3552"/>
                  <a:ext cx="302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sp>
            <p:nvSpPr>
              <p:cNvPr id="31779" name="Text Box 17"/>
              <p:cNvSpPr txBox="1">
                <a:spLocks noChangeArrowheads="1"/>
              </p:cNvSpPr>
              <p:nvPr/>
            </p:nvSpPr>
            <p:spPr bwMode="auto">
              <a:xfrm>
                <a:off x="1247775" y="3657600"/>
                <a:ext cx="164941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defTabSz="914400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>
                    <a:solidFill>
                      <a:srgbClr val="000000"/>
                    </a:solidFill>
                  </a:rPr>
                  <a:t>Group 1	Group 2</a:t>
                </a:r>
              </a:p>
              <a:p>
                <a:pPr defTabSz="914400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>
                    <a:solidFill>
                      <a:srgbClr val="000000"/>
                    </a:solidFill>
                  </a:rPr>
                  <a:t>  Treatment Group</a:t>
                </a:r>
              </a:p>
            </p:txBody>
          </p:sp>
          <p:sp>
            <p:nvSpPr>
              <p:cNvPr id="31780" name="Rectangle 21"/>
              <p:cNvSpPr>
                <a:spLocks noChangeArrowheads="1"/>
              </p:cNvSpPr>
              <p:nvPr/>
            </p:nvSpPr>
            <p:spPr bwMode="auto">
              <a:xfrm>
                <a:off x="1371600" y="1905000"/>
                <a:ext cx="533400" cy="1676400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781" name="Rectangle 22"/>
              <p:cNvSpPr>
                <a:spLocks noChangeArrowheads="1"/>
              </p:cNvSpPr>
              <p:nvPr/>
            </p:nvSpPr>
            <p:spPr bwMode="auto">
              <a:xfrm>
                <a:off x="2286000" y="3429000"/>
                <a:ext cx="457200" cy="152400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782" name="Rectangle 30"/>
              <p:cNvSpPr>
                <a:spLocks noChangeArrowheads="1"/>
              </p:cNvSpPr>
              <p:nvPr/>
            </p:nvSpPr>
            <p:spPr bwMode="auto">
              <a:xfrm rot="-5400000">
                <a:off x="-199231" y="2485232"/>
                <a:ext cx="1835150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ＭＳ Ｐゴシック" charset="0"/>
                  </a:rPr>
                  <a:t># Ulcers/ patient</a:t>
                </a:r>
              </a:p>
            </p:txBody>
          </p:sp>
        </p:grpSp>
        <p:grpSp>
          <p:nvGrpSpPr>
            <p:cNvPr id="31750" name="Group 23"/>
            <p:cNvGrpSpPr>
              <a:grpSpLocks/>
            </p:cNvGrpSpPr>
            <p:nvPr/>
          </p:nvGrpSpPr>
          <p:grpSpPr bwMode="auto">
            <a:xfrm>
              <a:off x="3197225" y="1676400"/>
              <a:ext cx="2652713" cy="2438400"/>
              <a:chOff x="5576888" y="1600200"/>
              <a:chExt cx="2652712" cy="2438400"/>
            </a:xfrm>
          </p:grpSpPr>
          <p:grpSp>
            <p:nvGrpSpPr>
              <p:cNvPr id="31771" name="Group 14"/>
              <p:cNvGrpSpPr>
                <a:grpSpLocks/>
              </p:cNvGrpSpPr>
              <p:nvPr/>
            </p:nvGrpSpPr>
            <p:grpSpPr bwMode="auto">
              <a:xfrm>
                <a:off x="6019800" y="1600200"/>
                <a:ext cx="2209800" cy="1981200"/>
                <a:chOff x="1680" y="816"/>
                <a:chExt cx="3024" cy="2736"/>
              </a:xfrm>
            </p:grpSpPr>
            <p:sp>
              <p:nvSpPr>
                <p:cNvPr id="31776" name="Line 15"/>
                <p:cNvSpPr>
                  <a:spLocks noChangeShapeType="1"/>
                </p:cNvSpPr>
                <p:nvPr/>
              </p:nvSpPr>
              <p:spPr bwMode="auto">
                <a:xfrm>
                  <a:off x="1680" y="816"/>
                  <a:ext cx="0" cy="273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1777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1680" y="3552"/>
                  <a:ext cx="302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sp>
            <p:nvSpPr>
              <p:cNvPr id="31772" name="Text Box 19"/>
              <p:cNvSpPr txBox="1">
                <a:spLocks noChangeArrowheads="1"/>
              </p:cNvSpPr>
              <p:nvPr/>
            </p:nvSpPr>
            <p:spPr bwMode="auto">
              <a:xfrm>
                <a:off x="6400800" y="3581400"/>
                <a:ext cx="164941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defTabSz="914400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>
                    <a:solidFill>
                      <a:srgbClr val="000000"/>
                    </a:solidFill>
                  </a:rPr>
                  <a:t>Group 1	Group 2</a:t>
                </a:r>
              </a:p>
              <a:p>
                <a:pPr defTabSz="914400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>
                    <a:solidFill>
                      <a:srgbClr val="000000"/>
                    </a:solidFill>
                  </a:rPr>
                  <a:t>  Treatment Group</a:t>
                </a:r>
              </a:p>
            </p:txBody>
          </p:sp>
          <p:sp>
            <p:nvSpPr>
              <p:cNvPr id="31773" name="Rectangle 23"/>
              <p:cNvSpPr>
                <a:spLocks noChangeArrowheads="1"/>
              </p:cNvSpPr>
              <p:nvPr/>
            </p:nvSpPr>
            <p:spPr bwMode="auto">
              <a:xfrm>
                <a:off x="6477000" y="3352800"/>
                <a:ext cx="533400" cy="228600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774" name="Rectangle 24"/>
              <p:cNvSpPr>
                <a:spLocks noChangeArrowheads="1"/>
              </p:cNvSpPr>
              <p:nvPr/>
            </p:nvSpPr>
            <p:spPr bwMode="auto">
              <a:xfrm>
                <a:off x="7467600" y="1828800"/>
                <a:ext cx="457200" cy="1752600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775" name="Rectangle 31"/>
              <p:cNvSpPr>
                <a:spLocks noChangeArrowheads="1"/>
              </p:cNvSpPr>
              <p:nvPr/>
            </p:nvSpPr>
            <p:spPr bwMode="auto">
              <a:xfrm rot="-5400000">
                <a:off x="4842669" y="2563019"/>
                <a:ext cx="1835150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ＭＳ Ｐゴシック" charset="0"/>
                  </a:rPr>
                  <a:t># Ulcers/ patient</a:t>
                </a:r>
              </a:p>
            </p:txBody>
          </p:sp>
        </p:grpSp>
        <p:grpSp>
          <p:nvGrpSpPr>
            <p:cNvPr id="31751" name="Group 31"/>
            <p:cNvGrpSpPr>
              <a:grpSpLocks/>
            </p:cNvGrpSpPr>
            <p:nvPr/>
          </p:nvGrpSpPr>
          <p:grpSpPr bwMode="auto">
            <a:xfrm>
              <a:off x="611188" y="4267200"/>
              <a:ext cx="2360612" cy="2438400"/>
              <a:chOff x="611188" y="4419600"/>
              <a:chExt cx="2360612" cy="2438400"/>
            </a:xfrm>
          </p:grpSpPr>
          <p:grpSp>
            <p:nvGrpSpPr>
              <p:cNvPr id="31764" name="Group 5"/>
              <p:cNvGrpSpPr>
                <a:grpSpLocks/>
              </p:cNvGrpSpPr>
              <p:nvPr/>
            </p:nvGrpSpPr>
            <p:grpSpPr bwMode="auto">
              <a:xfrm>
                <a:off x="990600" y="4419600"/>
                <a:ext cx="1981200" cy="1905000"/>
                <a:chOff x="1680" y="816"/>
                <a:chExt cx="3024" cy="2736"/>
              </a:xfrm>
            </p:grpSpPr>
            <p:sp>
              <p:nvSpPr>
                <p:cNvPr id="31769" name="Line 6"/>
                <p:cNvSpPr>
                  <a:spLocks noChangeShapeType="1"/>
                </p:cNvSpPr>
                <p:nvPr/>
              </p:nvSpPr>
              <p:spPr bwMode="auto">
                <a:xfrm>
                  <a:off x="1680" y="816"/>
                  <a:ext cx="0" cy="273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1770" name="Line 7"/>
                <p:cNvSpPr>
                  <a:spLocks noChangeShapeType="1"/>
                </p:cNvSpPr>
                <p:nvPr/>
              </p:nvSpPr>
              <p:spPr bwMode="auto">
                <a:xfrm flipV="1">
                  <a:off x="1680" y="3552"/>
                  <a:ext cx="302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sp>
            <p:nvSpPr>
              <p:cNvPr id="31765" name="Text Box 18"/>
              <p:cNvSpPr txBox="1">
                <a:spLocks noChangeArrowheads="1"/>
              </p:cNvSpPr>
              <p:nvPr/>
            </p:nvSpPr>
            <p:spPr bwMode="auto">
              <a:xfrm>
                <a:off x="1219200" y="6400800"/>
                <a:ext cx="164941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defTabSz="914400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>
                    <a:solidFill>
                      <a:srgbClr val="000000"/>
                    </a:solidFill>
                  </a:rPr>
                  <a:t>Group 1	Group 2</a:t>
                </a:r>
              </a:p>
              <a:p>
                <a:pPr defTabSz="914400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>
                    <a:solidFill>
                      <a:srgbClr val="000000"/>
                    </a:solidFill>
                  </a:rPr>
                  <a:t>  Treatment Group</a:t>
                </a:r>
              </a:p>
            </p:txBody>
          </p:sp>
          <p:sp>
            <p:nvSpPr>
              <p:cNvPr id="31766" name="Rectangle 25"/>
              <p:cNvSpPr>
                <a:spLocks noChangeArrowheads="1"/>
              </p:cNvSpPr>
              <p:nvPr/>
            </p:nvSpPr>
            <p:spPr bwMode="auto">
              <a:xfrm>
                <a:off x="1295400" y="4800600"/>
                <a:ext cx="533400" cy="1524000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767" name="Rectangle 26"/>
              <p:cNvSpPr>
                <a:spLocks noChangeArrowheads="1"/>
              </p:cNvSpPr>
              <p:nvPr/>
            </p:nvSpPr>
            <p:spPr bwMode="auto">
              <a:xfrm>
                <a:off x="2151469" y="4800600"/>
                <a:ext cx="533400" cy="1524000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768" name="Rectangle 32"/>
              <p:cNvSpPr>
                <a:spLocks noChangeArrowheads="1"/>
              </p:cNvSpPr>
              <p:nvPr/>
            </p:nvSpPr>
            <p:spPr bwMode="auto">
              <a:xfrm rot="-5400000">
                <a:off x="-123031" y="5298282"/>
                <a:ext cx="1835150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ＭＳ Ｐゴシック" charset="0"/>
                  </a:rPr>
                  <a:t># Ulcers/ patient</a:t>
                </a:r>
              </a:p>
            </p:txBody>
          </p:sp>
        </p:grpSp>
        <p:grpSp>
          <p:nvGrpSpPr>
            <p:cNvPr id="31752" name="Group 39"/>
            <p:cNvGrpSpPr>
              <a:grpSpLocks/>
            </p:cNvGrpSpPr>
            <p:nvPr/>
          </p:nvGrpSpPr>
          <p:grpSpPr bwMode="auto">
            <a:xfrm>
              <a:off x="3170238" y="4114800"/>
              <a:ext cx="2500312" cy="2590800"/>
              <a:chOff x="5576888" y="4114800"/>
              <a:chExt cx="2500312" cy="2590800"/>
            </a:xfrm>
          </p:grpSpPr>
          <p:grpSp>
            <p:nvGrpSpPr>
              <p:cNvPr id="31757" name="Group 8"/>
              <p:cNvGrpSpPr>
                <a:grpSpLocks/>
              </p:cNvGrpSpPr>
              <p:nvPr/>
            </p:nvGrpSpPr>
            <p:grpSpPr bwMode="auto">
              <a:xfrm>
                <a:off x="6096000" y="4114800"/>
                <a:ext cx="1981200" cy="2057400"/>
                <a:chOff x="1680" y="816"/>
                <a:chExt cx="3024" cy="2736"/>
              </a:xfrm>
            </p:grpSpPr>
            <p:sp>
              <p:nvSpPr>
                <p:cNvPr id="31762" name="Line 9"/>
                <p:cNvSpPr>
                  <a:spLocks noChangeShapeType="1"/>
                </p:cNvSpPr>
                <p:nvPr/>
              </p:nvSpPr>
              <p:spPr bwMode="auto">
                <a:xfrm>
                  <a:off x="1680" y="816"/>
                  <a:ext cx="0" cy="273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1763" name="Line 10"/>
                <p:cNvSpPr>
                  <a:spLocks noChangeShapeType="1"/>
                </p:cNvSpPr>
                <p:nvPr/>
              </p:nvSpPr>
              <p:spPr bwMode="auto">
                <a:xfrm flipV="1">
                  <a:off x="1680" y="3552"/>
                  <a:ext cx="302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sp>
            <p:nvSpPr>
              <p:cNvPr id="31758" name="Text Box 20"/>
              <p:cNvSpPr txBox="1">
                <a:spLocks noChangeArrowheads="1"/>
              </p:cNvSpPr>
              <p:nvPr/>
            </p:nvSpPr>
            <p:spPr bwMode="auto">
              <a:xfrm>
                <a:off x="6400800" y="6248400"/>
                <a:ext cx="164941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defTabSz="914400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>
                    <a:solidFill>
                      <a:srgbClr val="000000"/>
                    </a:solidFill>
                  </a:rPr>
                  <a:t>Group 1	Group 2</a:t>
                </a:r>
              </a:p>
              <a:p>
                <a:pPr defTabSz="914400"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>
                    <a:solidFill>
                      <a:srgbClr val="000000"/>
                    </a:solidFill>
                  </a:rPr>
                  <a:t>  Treatment Group</a:t>
                </a:r>
              </a:p>
            </p:txBody>
          </p:sp>
          <p:sp>
            <p:nvSpPr>
              <p:cNvPr id="31759" name="Rectangle 28"/>
              <p:cNvSpPr>
                <a:spLocks noChangeArrowheads="1"/>
              </p:cNvSpPr>
              <p:nvPr/>
            </p:nvSpPr>
            <p:spPr bwMode="auto">
              <a:xfrm>
                <a:off x="6553200" y="6019800"/>
                <a:ext cx="533400" cy="152400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760" name="Rectangle 29"/>
              <p:cNvSpPr>
                <a:spLocks noChangeArrowheads="1"/>
              </p:cNvSpPr>
              <p:nvPr/>
            </p:nvSpPr>
            <p:spPr bwMode="auto">
              <a:xfrm>
                <a:off x="7391400" y="6019800"/>
                <a:ext cx="457200" cy="152400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  <a:latin typeface="Arial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761" name="Rectangle 33"/>
              <p:cNvSpPr>
                <a:spLocks noChangeArrowheads="1"/>
              </p:cNvSpPr>
              <p:nvPr/>
            </p:nvSpPr>
            <p:spPr bwMode="auto">
              <a:xfrm rot="-5400000">
                <a:off x="4842669" y="5153819"/>
                <a:ext cx="1835150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ＭＳ Ｐゴシック" charset="0"/>
                  </a:rPr>
                  <a:t># Ulcers/ patient</a:t>
                </a:r>
              </a:p>
            </p:txBody>
          </p:sp>
        </p:grpSp>
        <p:sp>
          <p:nvSpPr>
            <p:cNvPr id="31753" name="Text Box 34"/>
            <p:cNvSpPr txBox="1">
              <a:spLocks noChangeArrowheads="1"/>
            </p:cNvSpPr>
            <p:nvPr/>
          </p:nvSpPr>
          <p:spPr bwMode="auto">
            <a:xfrm>
              <a:off x="1085056" y="1435101"/>
              <a:ext cx="420688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2800" dirty="0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31754" name="Text Box 36"/>
            <p:cNvSpPr txBox="1">
              <a:spLocks noChangeArrowheads="1"/>
            </p:cNvSpPr>
            <p:nvPr/>
          </p:nvSpPr>
          <p:spPr bwMode="auto">
            <a:xfrm>
              <a:off x="1141413" y="4046538"/>
              <a:ext cx="441325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2800">
                  <a:solidFill>
                    <a:srgbClr val="000000"/>
                  </a:solidFill>
                </a:rPr>
                <a:t>C</a:t>
              </a:r>
            </a:p>
          </p:txBody>
        </p:sp>
        <p:sp>
          <p:nvSpPr>
            <p:cNvPr id="31755" name="Text Box 37"/>
            <p:cNvSpPr txBox="1">
              <a:spLocks noChangeArrowheads="1"/>
            </p:cNvSpPr>
            <p:nvPr/>
          </p:nvSpPr>
          <p:spPr bwMode="auto">
            <a:xfrm flipH="1">
              <a:off x="3813175" y="4046538"/>
              <a:ext cx="504825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2800">
                  <a:solidFill>
                    <a:srgbClr val="000000"/>
                  </a:solidFill>
                </a:rPr>
                <a:t>D</a:t>
              </a:r>
            </a:p>
          </p:txBody>
        </p:sp>
        <p:sp>
          <p:nvSpPr>
            <p:cNvPr id="31756" name="Rectangle 38"/>
            <p:cNvSpPr>
              <a:spLocks noChangeArrowheads="1"/>
            </p:cNvSpPr>
            <p:nvPr/>
          </p:nvSpPr>
          <p:spPr bwMode="auto">
            <a:xfrm>
              <a:off x="3827463" y="1576388"/>
              <a:ext cx="422275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800" dirty="0">
                  <a:solidFill>
                    <a:srgbClr val="000000"/>
                  </a:solidFill>
                  <a:latin typeface="Arial" charset="0"/>
                  <a:ea typeface="ＭＳ Ｐゴシック" charset="0"/>
                  <a:cs typeface="ＭＳ Ｐゴシック" charset="0"/>
                </a:rPr>
                <a:t>B</a:t>
              </a:r>
            </a:p>
          </p:txBody>
        </p:sp>
      </p:grpSp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>
            <a:grpSpLocks noChangeAspect="1"/>
          </p:cNvGrpSpPr>
          <p:nvPr/>
        </p:nvGrpSpPr>
        <p:grpSpPr>
          <a:xfrm>
            <a:off x="2132402" y="1809530"/>
            <a:ext cx="4204038" cy="4064473"/>
            <a:chOff x="1696808" y="496375"/>
            <a:chExt cx="5838950" cy="5645101"/>
          </a:xfrm>
        </p:grpSpPr>
        <p:grpSp>
          <p:nvGrpSpPr>
            <p:cNvPr id="18" name="Group 17"/>
            <p:cNvGrpSpPr/>
            <p:nvPr/>
          </p:nvGrpSpPr>
          <p:grpSpPr>
            <a:xfrm>
              <a:off x="5082018" y="663117"/>
              <a:ext cx="2453740" cy="5478359"/>
              <a:chOff x="2962145" y="768945"/>
              <a:chExt cx="2453740" cy="5478359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 rotWithShape="1">
              <a:blip r:embed="rId3"/>
              <a:srcRect b="6624"/>
              <a:stretch/>
            </p:blipFill>
            <p:spPr>
              <a:xfrm>
                <a:off x="3038948" y="768945"/>
                <a:ext cx="2286000" cy="1498755"/>
              </a:xfrm>
              <a:prstGeom prst="rect">
                <a:avLst/>
              </a:prstGeom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38948" y="2575466"/>
                <a:ext cx="2286000" cy="1535906"/>
              </a:xfrm>
              <a:prstGeom prst="rect">
                <a:avLst/>
              </a:prstGeom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21828" y="4419137"/>
                <a:ext cx="2103120" cy="1352005"/>
              </a:xfrm>
              <a:prstGeom prst="rect">
                <a:avLst/>
              </a:prstGeom>
            </p:spPr>
          </p:pic>
          <p:sp>
            <p:nvSpPr>
              <p:cNvPr id="11" name="TextBox 10"/>
              <p:cNvSpPr txBox="1"/>
              <p:nvPr/>
            </p:nvSpPr>
            <p:spPr>
              <a:xfrm rot="16200000">
                <a:off x="2673604" y="4964333"/>
                <a:ext cx="83869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err="1" smtClean="0">
                    <a:latin typeface="Symbol" charset="2"/>
                    <a:cs typeface="Symbol" charset="2"/>
                  </a:rPr>
                  <a:t>m</a:t>
                </a:r>
                <a:r>
                  <a:rPr lang="en-US" sz="1100" dirty="0" err="1" smtClean="0"/>
                  <a:t>mol</a:t>
                </a:r>
                <a:r>
                  <a:rPr lang="en-US" sz="1100" dirty="0" smtClean="0"/>
                  <a:t>/min</a:t>
                </a:r>
                <a:r>
                  <a:rPr lang="en-US" sz="1100" baseline="30000" dirty="0" smtClean="0"/>
                  <a:t>-1</a:t>
                </a:r>
                <a:endParaRPr lang="en-US" sz="1100" baseline="30000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688782" y="5985694"/>
                <a:ext cx="1201803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smtClean="0"/>
                  <a:t>days post-feeding</a:t>
                </a:r>
                <a:endParaRPr lang="en-US" sz="1100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3477030" y="5739473"/>
                <a:ext cx="24966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dirty="0" smtClean="0"/>
                  <a:t>0</a:t>
                </a:r>
                <a:endParaRPr lang="en-US" sz="1000" dirty="0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896716" y="5739473"/>
                <a:ext cx="24966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dirty="0" smtClean="0"/>
                  <a:t>4</a:t>
                </a:r>
                <a:endParaRPr lang="en-US" sz="1000" dirty="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298778" y="5739473"/>
                <a:ext cx="24966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dirty="0"/>
                  <a:t>8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4691191" y="5739473"/>
                <a:ext cx="314659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dirty="0" smtClean="0"/>
                  <a:t>12</a:t>
                </a:r>
                <a:endParaRPr lang="en-US" sz="1000" dirty="0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5101226" y="5739473"/>
                <a:ext cx="314659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dirty="0" smtClean="0"/>
                  <a:t>16</a:t>
                </a:r>
                <a:endParaRPr lang="en-US" sz="1000" dirty="0"/>
              </a:p>
            </p:txBody>
          </p:sp>
        </p:grp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96808" y="496375"/>
              <a:ext cx="2791968" cy="5486400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/>
          </p:nvSpPr>
          <p:spPr>
            <a:xfrm>
              <a:off x="2207901" y="1135961"/>
              <a:ext cx="2280875" cy="664100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5674179" y="2521857"/>
              <a:ext cx="1770642" cy="938893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Isosceles Triangle 20"/>
            <p:cNvSpPr/>
            <p:nvPr/>
          </p:nvSpPr>
          <p:spPr>
            <a:xfrm flipV="1">
              <a:off x="2207901" y="5197564"/>
              <a:ext cx="174767" cy="147599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Parallelogram 24"/>
            <p:cNvSpPr/>
            <p:nvPr/>
          </p:nvSpPr>
          <p:spPr>
            <a:xfrm>
              <a:off x="5674179" y="861786"/>
              <a:ext cx="1737178" cy="725714"/>
            </a:xfrm>
            <a:prstGeom prst="parallelogram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701512" y="532312"/>
              <a:ext cx="56474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/>
                <a:t>pepsin</a:t>
              </a:r>
              <a:endParaRPr lang="en-US" sz="11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701512" y="2260247"/>
              <a:ext cx="58072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/>
                <a:t>trypsin</a:t>
              </a:r>
              <a:endParaRPr lang="en-US" sz="1100" dirty="0"/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2207901" y="4947798"/>
              <a:ext cx="2182423" cy="397365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2759920" y="4784588"/>
              <a:ext cx="1630403" cy="32726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ardrop 30"/>
            <p:cNvSpPr/>
            <p:nvPr/>
          </p:nvSpPr>
          <p:spPr>
            <a:xfrm rot="18538183" flipV="1">
              <a:off x="2295587" y="4497995"/>
              <a:ext cx="754676" cy="585769"/>
            </a:xfrm>
            <a:prstGeom prst="teardrop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2912321" y="4712731"/>
              <a:ext cx="848468" cy="143713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2512667" y="4395268"/>
              <a:ext cx="350350" cy="174696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3028156" y="4625191"/>
              <a:ext cx="350350" cy="174696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5674179" y="4461478"/>
              <a:ext cx="1612904" cy="947178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5831917" y="4588947"/>
              <a:ext cx="1612904" cy="947178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600" dirty="0" smtClean="0"/>
              <a:t>Predict the results for pepsin, trypsin, &amp; </a:t>
            </a:r>
            <a:r>
              <a:rPr lang="en-US" sz="3600" dirty="0" err="1" smtClean="0"/>
              <a:t>aminopeptidase</a:t>
            </a:r>
            <a:r>
              <a:rPr lang="en-US" sz="3600" dirty="0" smtClean="0"/>
              <a:t>-N activity if the authors’ hypothesis is correct.</a:t>
            </a:r>
            <a:endParaRPr lang="en-US" sz="3600" dirty="0"/>
          </a:p>
        </p:txBody>
      </p:sp>
      <p:sp>
        <p:nvSpPr>
          <p:cNvPr id="5" name="Rectangle 4"/>
          <p:cNvSpPr/>
          <p:nvPr/>
        </p:nvSpPr>
        <p:spPr>
          <a:xfrm rot="19326402">
            <a:off x="-68952" y="2905770"/>
            <a:ext cx="44935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tudent page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78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dirty="0" smtClean="0"/>
              <a:t>Which sentence describes the main trend </a:t>
            </a:r>
            <a:r>
              <a:rPr lang="en-US" sz="3200" b="1" dirty="0" smtClean="0"/>
              <a:t>you</a:t>
            </a:r>
            <a:r>
              <a:rPr lang="en-US" sz="3200" dirty="0" smtClean="0"/>
              <a:t> predicted for </a:t>
            </a:r>
            <a:r>
              <a:rPr lang="en-US" sz="3200" b="1" dirty="0" smtClean="0"/>
              <a:t>trypsin</a:t>
            </a:r>
            <a:r>
              <a:rPr lang="en-US" sz="3200" dirty="0" smtClean="0"/>
              <a:t> activity?</a:t>
            </a:r>
            <a:endParaRPr lang="en-US" sz="3200" dirty="0"/>
          </a:p>
        </p:txBody>
      </p:sp>
      <p:sp>
        <p:nvSpPr>
          <p:cNvPr id="3" name="TPAnswers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270000" y="1600200"/>
            <a:ext cx="7675880" cy="4571999"/>
          </a:xfrm>
        </p:spPr>
        <p:txBody>
          <a:bodyPr>
            <a:normAutofit/>
          </a:bodyPr>
          <a:lstStyle/>
          <a:p>
            <a:pPr marL="514350" indent="-514350">
              <a:spcBef>
                <a:spcPts val="0"/>
              </a:spcBef>
              <a:spcAft>
                <a:spcPts val="1800"/>
              </a:spcAft>
              <a:buFont typeface="Arial"/>
              <a:buAutoNum type="alphaUcPeriod"/>
            </a:pPr>
            <a:r>
              <a:rPr lang="en-US" sz="2800" dirty="0" smtClean="0"/>
              <a:t>Trypsin activity will be similar from day 0 through day 15.</a:t>
            </a:r>
          </a:p>
          <a:p>
            <a:pPr marL="514350" indent="-514350">
              <a:spcBef>
                <a:spcPts val="0"/>
              </a:spcBef>
              <a:spcAft>
                <a:spcPts val="1800"/>
              </a:spcAft>
              <a:buFont typeface="Arial"/>
              <a:buAutoNum type="alphaUcPeriod"/>
            </a:pPr>
            <a:r>
              <a:rPr lang="en-US" sz="2800" dirty="0" smtClean="0"/>
              <a:t>Trypsin activity will increase immediately after eating and remain high through day 15. </a:t>
            </a:r>
          </a:p>
          <a:p>
            <a:pPr marL="514350" indent="-514350">
              <a:spcBef>
                <a:spcPts val="0"/>
              </a:spcBef>
              <a:spcAft>
                <a:spcPts val="1800"/>
              </a:spcAft>
              <a:buFont typeface="Arial"/>
              <a:buAutoNum type="alphaUcPeriod"/>
            </a:pPr>
            <a:r>
              <a:rPr lang="en-US" sz="2800" dirty="0"/>
              <a:t>Trypsin activity will increase initially, then decline to fasting levels by day 15.</a:t>
            </a:r>
          </a:p>
          <a:p>
            <a:pPr marL="514350" indent="-514350">
              <a:spcBef>
                <a:spcPts val="0"/>
              </a:spcBef>
              <a:spcAft>
                <a:spcPts val="1800"/>
              </a:spcAft>
              <a:buFont typeface="Arial"/>
              <a:buAutoNum type="alphaUcPeriod"/>
            </a:pPr>
            <a:r>
              <a:rPr lang="en-US" sz="2800" dirty="0" smtClean="0"/>
              <a:t> Trypsin activity will increase initially, then decline to slightly above fasting levels by day 15.</a:t>
            </a:r>
            <a:endParaRPr lang="en-US" sz="2800" dirty="0"/>
          </a:p>
        </p:txBody>
      </p:sp>
      <p:graphicFrame>
        <p:nvGraphicFramePr>
          <p:cNvPr id="4" name="TPChart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81424561"/>
              </p:ext>
            </p:extLst>
          </p:nvPr>
        </p:nvGraphicFramePr>
        <p:xfrm>
          <a:off x="212374" y="1417639"/>
          <a:ext cx="8733506" cy="4432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02" name="Chart" r:id="rId7" imgW="9144022" imgH="5524664" progId="MSGraph.Chart.8">
                  <p:embed followColorScheme="full"/>
                </p:oleObj>
              </mc:Choice>
              <mc:Fallback>
                <p:oleObj name="Chart" r:id="rId7" imgW="9144022" imgH="5524664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2374" y="1417639"/>
                        <a:ext cx="8733506" cy="44321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361E-C408-4EFE-9C41-8662BC1159BC}" type="slidenum">
              <a:rPr lang="en-US" smtClean="0"/>
              <a:t>29</a:t>
            </a:fld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1494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Case Studies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Story-telling</a:t>
            </a:r>
          </a:p>
          <a:p>
            <a:r>
              <a:rPr lang="en-US" dirty="0" smtClean="0"/>
              <a:t>Discussion</a:t>
            </a:r>
          </a:p>
          <a:p>
            <a:pPr lvl="1"/>
            <a:r>
              <a:rPr lang="en-US" dirty="0" smtClean="0"/>
              <a:t>Directed discussion</a:t>
            </a:r>
          </a:p>
          <a:p>
            <a:pPr lvl="1"/>
            <a:r>
              <a:rPr lang="en-US" dirty="0" smtClean="0"/>
              <a:t>Public hearing</a:t>
            </a:r>
          </a:p>
          <a:p>
            <a:pPr lvl="1"/>
            <a:r>
              <a:rPr lang="en-US" dirty="0" smtClean="0"/>
              <a:t>Debate or trial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Interrupted Case</a:t>
            </a:r>
          </a:p>
          <a:p>
            <a:pPr lvl="1"/>
            <a:r>
              <a:rPr lang="en-US" i="1" dirty="0" smtClean="0"/>
              <a:t>Provide</a:t>
            </a:r>
            <a:r>
              <a:rPr lang="en-US" dirty="0" smtClean="0"/>
              <a:t> background</a:t>
            </a:r>
          </a:p>
          <a:p>
            <a:pPr lvl="1"/>
            <a:r>
              <a:rPr lang="en-US" b="1" dirty="0" smtClean="0"/>
              <a:t>Ask</a:t>
            </a:r>
            <a:r>
              <a:rPr lang="en-US" dirty="0" smtClean="0"/>
              <a:t> for hypotheses</a:t>
            </a:r>
          </a:p>
          <a:p>
            <a:pPr lvl="1"/>
            <a:r>
              <a:rPr lang="en-US" i="1" dirty="0" smtClean="0"/>
              <a:t>Provide</a:t>
            </a:r>
            <a:r>
              <a:rPr lang="en-US" dirty="0" smtClean="0"/>
              <a:t> author hypothesis</a:t>
            </a:r>
          </a:p>
          <a:p>
            <a:pPr lvl="1"/>
            <a:r>
              <a:rPr lang="en-US" b="1" dirty="0" smtClean="0"/>
              <a:t>Ask</a:t>
            </a:r>
            <a:r>
              <a:rPr lang="en-US" dirty="0" smtClean="0"/>
              <a:t> for predictions</a:t>
            </a:r>
          </a:p>
          <a:p>
            <a:pPr lvl="1"/>
            <a:r>
              <a:rPr lang="en-US" i="1" dirty="0" smtClean="0"/>
              <a:t>Provide</a:t>
            </a:r>
            <a:r>
              <a:rPr lang="en-US" dirty="0" smtClean="0"/>
              <a:t> data</a:t>
            </a:r>
          </a:p>
          <a:p>
            <a:pPr lvl="1"/>
            <a:r>
              <a:rPr lang="en-US" b="1" dirty="0" smtClean="0"/>
              <a:t>Ask</a:t>
            </a:r>
            <a:r>
              <a:rPr lang="en-US" dirty="0" smtClean="0"/>
              <a:t> for analysis </a:t>
            </a:r>
          </a:p>
          <a:p>
            <a:pPr lvl="1"/>
            <a:r>
              <a:rPr lang="en-US" b="1" dirty="0" smtClean="0"/>
              <a:t>Ask</a:t>
            </a:r>
            <a:r>
              <a:rPr lang="en-US" dirty="0" smtClean="0"/>
              <a:t> for inference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3</a:t>
            </a:fld>
            <a:endParaRPr lang="en-US"/>
          </a:p>
        </p:txBody>
      </p:sp>
      <p:pic>
        <p:nvPicPr>
          <p:cNvPr id="8" name="Picture Placeholder 9" descr="51TTzvL04mL._SX374_BO1,204,203,200_.jpg"/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2" b="-1873"/>
          <a:stretch/>
        </p:blipFill>
        <p:spPr>
          <a:xfrm>
            <a:off x="5234940" y="1919119"/>
            <a:ext cx="2865120" cy="3888124"/>
          </a:xfrm>
        </p:spPr>
      </p:pic>
      <p:sp>
        <p:nvSpPr>
          <p:cNvPr id="9" name="TextBox 8"/>
          <p:cNvSpPr txBox="1"/>
          <p:nvPr/>
        </p:nvSpPr>
        <p:spPr>
          <a:xfrm>
            <a:off x="6226828" y="160020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89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</a:t>
            </a:r>
            <a:r>
              <a:rPr lang="en-US" b="1" dirty="0" smtClean="0"/>
              <a:t>your</a:t>
            </a:r>
            <a:r>
              <a:rPr lang="en-US" dirty="0" smtClean="0"/>
              <a:t>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skill(s) do </a:t>
            </a:r>
            <a:r>
              <a:rPr lang="en-US" b="1" dirty="0" smtClean="0"/>
              <a:t>you</a:t>
            </a:r>
            <a:r>
              <a:rPr lang="en-US" dirty="0" smtClean="0"/>
              <a:t> want students to work on?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Are there specific facts </a:t>
            </a:r>
            <a:r>
              <a:rPr lang="en-US" b="1" dirty="0" smtClean="0"/>
              <a:t>you</a:t>
            </a:r>
            <a:r>
              <a:rPr lang="en-US" dirty="0" smtClean="0"/>
              <a:t> want them to know after the case?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6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458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Find a published case or write your own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National Center for Case Study Teaching in Science</a:t>
            </a:r>
            <a:endParaRPr lang="en-US" dirty="0" smtClean="0"/>
          </a:p>
          <a:p>
            <a:r>
              <a:rPr lang="en-US" dirty="0" smtClean="0"/>
              <a:t>Primary literature</a:t>
            </a:r>
          </a:p>
          <a:p>
            <a:pPr lvl="1"/>
            <a:r>
              <a:rPr lang="en-US" dirty="0" smtClean="0"/>
              <a:t>Featured studies in a textbook</a:t>
            </a:r>
          </a:p>
          <a:p>
            <a:pPr lvl="2"/>
            <a:r>
              <a:rPr lang="en-US" dirty="0" smtClean="0"/>
              <a:t>spotlights in Campbell Biology in Focus </a:t>
            </a:r>
          </a:p>
          <a:p>
            <a:pPr lvl="1"/>
            <a:r>
              <a:rPr lang="en-US" dirty="0" smtClean="0"/>
              <a:t>A paper you think illustrates the concepts or skills you want students to develop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455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bother using a case study?</a:t>
            </a:r>
            <a:endParaRPr lang="en-US" dirty="0"/>
          </a:p>
        </p:txBody>
      </p:sp>
      <p:sp>
        <p:nvSpPr>
          <p:cNvPr id="3" name="TPAnswers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00" y="1600200"/>
            <a:ext cx="6242461" cy="4525963"/>
          </a:xfrm>
        </p:spPr>
        <p:txBody>
          <a:bodyPr>
            <a:noAutofit/>
          </a:bodyPr>
          <a:lstStyle/>
          <a:p>
            <a:pPr marL="514350" indent="-5143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AutoNum type="alphaUcPeriod"/>
            </a:pPr>
            <a:r>
              <a:rPr lang="en-US" sz="2800" dirty="0" smtClean="0"/>
              <a:t>To train students to read a graph</a:t>
            </a:r>
          </a:p>
          <a:p>
            <a:pPr marL="514350" indent="-514350">
              <a:spcBef>
                <a:spcPts val="0"/>
              </a:spcBef>
              <a:spcAft>
                <a:spcPts val="600"/>
              </a:spcAft>
              <a:buAutoNum type="alphaUcPeriod"/>
            </a:pPr>
            <a:r>
              <a:rPr lang="en-US" sz="2800" dirty="0" smtClean="0"/>
              <a:t>To kill time because I don’t have enough information to cover</a:t>
            </a:r>
          </a:p>
          <a:p>
            <a:pPr marL="514350" indent="-514350">
              <a:spcBef>
                <a:spcPts val="0"/>
              </a:spcBef>
              <a:spcAft>
                <a:spcPts val="600"/>
              </a:spcAft>
              <a:buAutoNum type="alphaUcPeriod"/>
            </a:pPr>
            <a:r>
              <a:rPr lang="en-US" sz="2800" dirty="0" smtClean="0"/>
              <a:t>To develop student understanding of experimental design</a:t>
            </a:r>
          </a:p>
          <a:p>
            <a:pPr marL="514350" indent="-514350">
              <a:spcBef>
                <a:spcPts val="0"/>
              </a:spcBef>
              <a:spcAft>
                <a:spcPts val="600"/>
              </a:spcAft>
              <a:buAutoNum type="alphaUcPeriod"/>
            </a:pPr>
            <a:r>
              <a:rPr lang="en-US" sz="2800" dirty="0" smtClean="0"/>
              <a:t>To develop student ability to evaluate evidence </a:t>
            </a:r>
          </a:p>
          <a:p>
            <a:pPr marL="514350" indent="-514350">
              <a:spcBef>
                <a:spcPts val="0"/>
              </a:spcBef>
              <a:spcAft>
                <a:spcPts val="600"/>
              </a:spcAft>
              <a:buAutoNum type="alphaUcPeriod"/>
            </a:pPr>
            <a:r>
              <a:rPr lang="en-US" sz="2800" dirty="0" smtClean="0"/>
              <a:t>Because students enjoy being challenged to think.</a:t>
            </a:r>
          </a:p>
        </p:txBody>
      </p:sp>
      <p:graphicFrame>
        <p:nvGraphicFramePr>
          <p:cNvPr id="4" name="TPChart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674671788"/>
              </p:ext>
            </p:extLst>
          </p:nvPr>
        </p:nvGraphicFramePr>
        <p:xfrm>
          <a:off x="6531197" y="937960"/>
          <a:ext cx="2361649" cy="2656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" name="Chart" r:id="rId6" imgW="4571823" imgH="5143523" progId="MSGraph.Chart.8">
                  <p:embed followColorScheme="full"/>
                </p:oleObj>
              </mc:Choice>
              <mc:Fallback>
                <p:oleObj name="Chart" r:id="rId6" imgW="4571823" imgH="5143523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31197" y="937960"/>
                        <a:ext cx="2361649" cy="26568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6226201" y="3382027"/>
            <a:ext cx="2788824" cy="3141935"/>
            <a:chOff x="5682680" y="1908929"/>
            <a:chExt cx="2788824" cy="341225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682680" y="1908929"/>
              <a:ext cx="2788824" cy="3142075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5702357" y="4953498"/>
              <a:ext cx="2749471" cy="3676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/>
                <a:t>Responses of UH STEM Faculty</a:t>
              </a:r>
              <a:endParaRPr lang="en-US" sz="1600" dirty="0"/>
            </a:p>
          </p:txBody>
        </p:sp>
      </p:grp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1361E-C408-4EFE-9C41-8662BC1159BC}" type="slidenum">
              <a:rPr lang="en-US" smtClean="0"/>
              <a:t>32</a:t>
            </a:fld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25882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PQuestion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Which of these skills are difficult for your students?</a:t>
            </a:r>
            <a:endParaRPr lang="en-US" dirty="0"/>
          </a:p>
        </p:txBody>
      </p:sp>
      <p:sp>
        <p:nvSpPr>
          <p:cNvPr id="3" name="TPAnswers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 smtClean="0"/>
              <a:t>Reading a graph.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 smtClean="0"/>
              <a:t>Identifying appropriate controls.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 smtClean="0"/>
              <a:t>Making specific predictions from a hypothesis.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 smtClean="0"/>
              <a:t>Distinguishing between a summary of results and an inference.</a:t>
            </a:r>
          </a:p>
          <a:p>
            <a:pPr marL="514350" indent="-514350">
              <a:buFont typeface="Arial" panose="020B0604020202020204" pitchFamily="34" charset="0"/>
              <a:buAutoNum type="alphaUcPeriod"/>
            </a:pPr>
            <a:r>
              <a:rPr lang="en-US" dirty="0" smtClean="0"/>
              <a:t>None of the above.  My students are mature scientific thinkers.</a:t>
            </a:r>
          </a:p>
        </p:txBody>
      </p:sp>
      <p:graphicFrame>
        <p:nvGraphicFramePr>
          <p:cNvPr id="5" name="TPChart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678635421"/>
              </p:ext>
            </p:extLst>
          </p:nvPr>
        </p:nvGraphicFramePr>
        <p:xfrm>
          <a:off x="6749133" y="1417638"/>
          <a:ext cx="2201333" cy="247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" name="Chart" r:id="rId6" imgW="4571823" imgH="5143523" progId="MSGraph.Chart.8">
                  <p:embed followColorScheme="full"/>
                </p:oleObj>
              </mc:Choice>
              <mc:Fallback>
                <p:oleObj name="Chart" r:id="rId6" imgW="4571823" imgH="5143523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49133" y="1417638"/>
                        <a:ext cx="2201333" cy="247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33</a:t>
            </a:fld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081378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 anchor="t">
            <a:spAutoFit/>
          </a:bodyPr>
          <a:lstStyle/>
          <a:p>
            <a:r>
              <a:rPr lang="en-US" dirty="0" smtClean="0">
                <a:ea typeface="MS PGothic" charset="0"/>
                <a:cs typeface="Comic Sans MS" charset="0"/>
              </a:rPr>
              <a:t>Motivation</a:t>
            </a:r>
            <a:endParaRPr lang="en-US" dirty="0">
              <a:ea typeface="MS PGothic" charset="0"/>
              <a:cs typeface="Comic Sans MS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309144"/>
            <a:ext cx="8229600" cy="949325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ea typeface="MS PGothic" charset="0"/>
                <a:cs typeface="Comic Sans MS" charset="0"/>
              </a:rPr>
              <a:t>Make a graph that shows how </a:t>
            </a:r>
            <a:r>
              <a:rPr lang="en-US" u="sng" dirty="0">
                <a:ea typeface="MS PGothic" charset="0"/>
                <a:cs typeface="Comic Sans MS" charset="0"/>
              </a:rPr>
              <a:t>otter density </a:t>
            </a:r>
            <a:r>
              <a:rPr lang="en-US" i="1" dirty="0">
                <a:ea typeface="MS PGothic" charset="0"/>
                <a:cs typeface="Comic Sans MS" charset="0"/>
              </a:rPr>
              <a:t>depends on </a:t>
            </a:r>
            <a:r>
              <a:rPr lang="en-US" u="sng" dirty="0">
                <a:ea typeface="MS PGothic" charset="0"/>
                <a:cs typeface="Comic Sans MS" charset="0"/>
              </a:rPr>
              <a:t>kelp abundance</a:t>
            </a:r>
            <a:r>
              <a:rPr lang="en-US" dirty="0">
                <a:ea typeface="MS PGothic" charset="0"/>
                <a:cs typeface="Comic Sans MS" charset="0"/>
              </a:rPr>
              <a:t>.</a:t>
            </a:r>
            <a:endParaRPr lang="en-US" dirty="0"/>
          </a:p>
        </p:txBody>
      </p:sp>
      <p:pic>
        <p:nvPicPr>
          <p:cNvPr id="97283" name="Picture 5" descr="52_UN02Test_Q11-U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2549525"/>
            <a:ext cx="8548687" cy="356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41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ample graphs.jpe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924899" y="496924"/>
            <a:ext cx="5413664" cy="6670964"/>
          </a:xfrm>
          <a:prstGeom prst="rect">
            <a:avLst/>
          </a:prstGeom>
        </p:spPr>
      </p:pic>
      <p:sp>
        <p:nvSpPr>
          <p:cNvPr id="97282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54107"/>
          </a:xfrm>
        </p:spPr>
        <p:txBody>
          <a:bodyPr anchor="t">
            <a:spAutoFit/>
          </a:bodyPr>
          <a:lstStyle/>
          <a:p>
            <a:pPr algn="l"/>
            <a:r>
              <a:rPr lang="en-US" sz="2800" dirty="0">
                <a:latin typeface="+mn-lt"/>
                <a:ea typeface="MS PGothic" charset="0"/>
                <a:cs typeface="Cambria"/>
              </a:rPr>
              <a:t>Make a graph that shows how </a:t>
            </a:r>
            <a:r>
              <a:rPr lang="en-US" sz="2800" u="sng" dirty="0">
                <a:latin typeface="+mn-lt"/>
                <a:ea typeface="MS PGothic" charset="0"/>
                <a:cs typeface="Cambria"/>
              </a:rPr>
              <a:t>otter density </a:t>
            </a:r>
            <a:r>
              <a:rPr lang="en-US" sz="2800" i="1" dirty="0">
                <a:latin typeface="+mn-lt"/>
                <a:ea typeface="MS PGothic" charset="0"/>
                <a:cs typeface="Cambria"/>
              </a:rPr>
              <a:t>depends on </a:t>
            </a:r>
            <a:r>
              <a:rPr lang="en-US" sz="2800" u="sng" dirty="0">
                <a:latin typeface="+mn-lt"/>
                <a:ea typeface="MS PGothic" charset="0"/>
                <a:cs typeface="Cambria"/>
              </a:rPr>
              <a:t>kelp abundance</a:t>
            </a:r>
            <a:r>
              <a:rPr lang="en-US" sz="2800" dirty="0">
                <a:latin typeface="+mn-lt"/>
                <a:ea typeface="MS PGothic" charset="0"/>
                <a:cs typeface="Cambria"/>
              </a:rPr>
              <a:t>.</a:t>
            </a:r>
          </a:p>
        </p:txBody>
      </p:sp>
      <p:sp>
        <p:nvSpPr>
          <p:cNvPr id="5" name="Rounded Rectangular Callout 4"/>
          <p:cNvSpPr/>
          <p:nvPr/>
        </p:nvSpPr>
        <p:spPr>
          <a:xfrm rot="5400000">
            <a:off x="7360089" y="1874396"/>
            <a:ext cx="865909" cy="883568"/>
          </a:xfrm>
          <a:prstGeom prst="wedgeRoundRectCallout">
            <a:avLst/>
          </a:prstGeom>
          <a:solidFill>
            <a:srgbClr val="FFFF00"/>
          </a:solidFill>
          <a:ln>
            <a:solidFill>
              <a:srgbClr val="FF6600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&lt; 50%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77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Objectives for a Case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3500" dirty="0" smtClean="0"/>
              <a:t>Develop a hypothesis from a research question</a:t>
            </a:r>
          </a:p>
          <a:p>
            <a:r>
              <a:rPr lang="en-US" sz="3300" dirty="0" smtClean="0"/>
              <a:t>Predict results if a hypothesis is true</a:t>
            </a:r>
          </a:p>
          <a:p>
            <a:r>
              <a:rPr lang="en-US" sz="3500" dirty="0" smtClean="0"/>
              <a:t>Distinguish between a hypothesis and a prediction</a:t>
            </a:r>
          </a:p>
          <a:p>
            <a:r>
              <a:rPr lang="en-US" sz="3800" b="1" dirty="0" smtClean="0">
                <a:solidFill>
                  <a:srgbClr val="FF0000"/>
                </a:solidFill>
              </a:rPr>
              <a:t>Decide how to test a hypothesis</a:t>
            </a:r>
          </a:p>
          <a:p>
            <a:r>
              <a:rPr lang="en-US" sz="3800" b="1" dirty="0" smtClean="0">
                <a:solidFill>
                  <a:srgbClr val="FF0000"/>
                </a:solidFill>
              </a:rPr>
              <a:t>Analyze results</a:t>
            </a:r>
          </a:p>
          <a:p>
            <a:r>
              <a:rPr lang="en-US" sz="3800" b="1" dirty="0" smtClean="0">
                <a:solidFill>
                  <a:srgbClr val="FF0000"/>
                </a:solidFill>
              </a:rPr>
              <a:t>Make an inference</a:t>
            </a:r>
          </a:p>
          <a:p>
            <a:r>
              <a:rPr lang="en-US" sz="3500" dirty="0" smtClean="0"/>
              <a:t>Distinguish between a summary of results &amp; an inference</a:t>
            </a:r>
            <a:endParaRPr lang="en-US" sz="35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14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274638"/>
            <a:ext cx="8763000" cy="114300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Methods to lead discussion</a:t>
            </a:r>
            <a:endParaRPr lang="en-US" sz="40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457201" y="1879303"/>
            <a:ext cx="4040188" cy="639762"/>
          </a:xfrm>
        </p:spPr>
        <p:txBody>
          <a:bodyPr/>
          <a:lstStyle/>
          <a:p>
            <a:pPr algn="ctr"/>
            <a:r>
              <a:rPr lang="en-US" dirty="0" smtClean="0"/>
              <a:t>Clicker Only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45025" y="3024089"/>
            <a:ext cx="4040188" cy="3030141"/>
          </a:xfrm>
        </p:spPr>
      </p:pic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>
          <a:xfrm>
            <a:off x="4645026" y="1879303"/>
            <a:ext cx="4041775" cy="639762"/>
          </a:xfrm>
        </p:spPr>
        <p:txBody>
          <a:bodyPr/>
          <a:lstStyle/>
          <a:p>
            <a:pPr algn="ctr"/>
            <a:r>
              <a:rPr lang="en-US" dirty="0" smtClean="0"/>
              <a:t>Hybrid:  Paper &amp; Clicker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2776" y="3024288"/>
            <a:ext cx="4041775" cy="3031331"/>
          </a:xfrm>
        </p:spPr>
      </p:pic>
      <p:sp>
        <p:nvSpPr>
          <p:cNvPr id="2" name="Rectangle 1"/>
          <p:cNvSpPr/>
          <p:nvPr/>
        </p:nvSpPr>
        <p:spPr>
          <a:xfrm>
            <a:off x="639379" y="955973"/>
            <a:ext cx="7791450" cy="92333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250 – 500 students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40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20675"/>
            <a:ext cx="7772400" cy="1470025"/>
          </a:xfrm>
          <a:solidFill>
            <a:srgbClr val="FFCC66"/>
          </a:solidFill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Skill: 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Testing a Hypothesis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39445"/>
            <a:ext cx="6400800" cy="1396669"/>
          </a:xfrm>
          <a:solidFill>
            <a:srgbClr val="FFCC66">
              <a:alpha val="70000"/>
            </a:srgbClr>
          </a:solidFill>
        </p:spPr>
        <p:txBody>
          <a:bodyPr>
            <a:normAutofit fontScale="92500" lnSpcReduction="20000"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More than a </a:t>
            </a:r>
            <a:r>
              <a:rPr lang="en-US" b="1" dirty="0" smtClean="0">
                <a:solidFill>
                  <a:schemeClr val="tx1"/>
                </a:solidFill>
              </a:rPr>
              <a:t>Mouthful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by Ann Oliver Cheek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University of Houston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 descr="IMG_052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543800" y="228600"/>
            <a:ext cx="1828800" cy="1371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50224" y="2320838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75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99527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Skill:  Testing a Hypothesis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6" name="Content Placeholder 5" descr="IMG_0535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8" r="8238"/>
          <a:stretch>
            <a:fillRect/>
          </a:stretch>
        </p:blipFill>
        <p:spPr>
          <a:xfrm rot="5400000">
            <a:off x="1985963" y="1600200"/>
            <a:ext cx="5040312" cy="4525963"/>
          </a:xfrm>
        </p:spPr>
      </p:pic>
      <p:pic>
        <p:nvPicPr>
          <p:cNvPr id="4" name="Picture 3" descr="IMG_052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486650" y="606426"/>
            <a:ext cx="1828800" cy="1371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 rot="19326402">
            <a:off x="-68952" y="2905770"/>
            <a:ext cx="44935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rgbClr val="2D2D8A">
                        <a:tint val="90000"/>
                        <a:satMod val="120000"/>
                      </a:srgbClr>
                    </a:gs>
                    <a:gs pos="25000">
                      <a:srgbClr val="2D2D8A">
                        <a:tint val="93000"/>
                        <a:satMod val="120000"/>
                      </a:srgbClr>
                    </a:gs>
                    <a:gs pos="50000">
                      <a:srgbClr val="2D2D8A">
                        <a:shade val="89000"/>
                        <a:satMod val="110000"/>
                      </a:srgbClr>
                    </a:gs>
                    <a:gs pos="75000">
                      <a:srgbClr val="2D2D8A">
                        <a:tint val="93000"/>
                        <a:satMod val="120000"/>
                      </a:srgbClr>
                    </a:gs>
                    <a:gs pos="100000">
                      <a:srgbClr val="2D2D8A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</a:rPr>
              <a:t>s</a:t>
            </a:r>
            <a:r>
              <a:rPr lang="en-US" sz="5400" b="1" dirty="0" smtClean="0">
                <a:ln w="11430"/>
                <a:gradFill>
                  <a:gsLst>
                    <a:gs pos="0">
                      <a:srgbClr val="2D2D8A">
                        <a:tint val="90000"/>
                        <a:satMod val="120000"/>
                      </a:srgbClr>
                    </a:gs>
                    <a:gs pos="25000">
                      <a:srgbClr val="2D2D8A">
                        <a:tint val="93000"/>
                        <a:satMod val="120000"/>
                      </a:srgbClr>
                    </a:gs>
                    <a:gs pos="50000">
                      <a:srgbClr val="2D2D8A">
                        <a:shade val="89000"/>
                        <a:satMod val="110000"/>
                      </a:srgbClr>
                    </a:gs>
                    <a:gs pos="75000">
                      <a:srgbClr val="2D2D8A">
                        <a:tint val="93000"/>
                        <a:satMod val="120000"/>
                      </a:srgbClr>
                    </a:gs>
                    <a:gs pos="100000">
                      <a:srgbClr val="2D2D8A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</a:rPr>
              <a:t>tudent page</a:t>
            </a:r>
            <a:endParaRPr lang="en-US" sz="5400" b="1" dirty="0">
              <a:ln w="11430"/>
              <a:gradFill>
                <a:gsLst>
                  <a:gs pos="0">
                    <a:srgbClr val="2D2D8A">
                      <a:tint val="90000"/>
                      <a:satMod val="120000"/>
                    </a:srgbClr>
                  </a:gs>
                  <a:gs pos="25000">
                    <a:srgbClr val="2D2D8A">
                      <a:tint val="93000"/>
                      <a:satMod val="120000"/>
                    </a:srgbClr>
                  </a:gs>
                  <a:gs pos="50000">
                    <a:srgbClr val="2D2D8A">
                      <a:shade val="89000"/>
                      <a:satMod val="110000"/>
                    </a:srgbClr>
                  </a:gs>
                  <a:gs pos="75000">
                    <a:srgbClr val="2D2D8A">
                      <a:tint val="93000"/>
                      <a:satMod val="120000"/>
                    </a:srgbClr>
                  </a:gs>
                  <a:gs pos="100000">
                    <a:srgbClr val="2D2D8A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27FD7-D402-D342-A0A1-7CB6F629A80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62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MultiChoiceSlide"/>
  <p:tag name="RESULTS" val="What facts are already known about how the python digestive system changes after a meal?[;crlf;]359[;]360[;]985[;]False[;]196[;][;crlf;]3.22030456852792[;]4[;]1.63004590531399[;]2.65704965343091[;crlf;]295[;]1[;]Digestive and accessory organ size increases.1[;]Digestive and accessory organ size increases.[;][;crlf;]51[;]-1[;]Stomach acid secretion increases.2[;]Stomach acid secretion increases.[;][;crlf;]69[;]-1[;]Digestive enzyme secretion increases.3[;]Digestive enzyme secretion increases.[;][;crlf;]282[;]1[;]Surface area of the intestinal epithelium increases.4[;]Surface area of the intestinal epithelium increases.[;][;crlf;]288[;]1[;]Nutrient transport across the intestinal epithelium increases.5[;]Nutrient transport across the intestinal epithelium increases.[;]"/>
  <p:tag name="TPQUESTIONXML" val="﻿&lt;?xml version=&quot;1.0&quot; encoding=&quot;utf-8&quot;?&gt;&#10;&lt;questionlist&gt;&#10;    &lt;properties&gt;&#10;        &lt;guid&gt;57D885632B23459F831FFB3234849515&lt;/guid&gt;&#10;        &lt;description /&gt;&#10;        &lt;date&gt;6/18/2014 11:42:46 AM&lt;/date&gt;&#10;    &lt;/properties&gt;&#10;    &lt;questionlisttemplate&gt;&#10;        &lt;correctvalue&gt;1&lt;/correctvalue&gt;&#10;        &lt;incorrectvalue&gt;0&lt;/incorrectvalue&gt;&#10;        &lt;questiontype&gt;1&lt;/questiontype&gt;&#10;        &lt;numberofchoices&gt;4&lt;/numberofchoices&gt;&#10;        &lt;bulletstyle&gt;2&lt;/bulletstyle&gt;&#10;        &lt;questionfont&gt;Verdana&lt;/questionfont&gt;&#10;        &lt;questionfontsize&gt;12&lt;/questionfontsize&gt;&#10;        &lt;answerfont&gt;Verdana&lt;/answerfont&gt;&#10;        &lt;answerfontsize&gt;12&lt;/answerfontsize&gt;&#10;        &lt;showresults&gt;True&lt;/showresults&gt;&#10;        &lt;countdowntime&gt;30&lt;/countdowntime&gt;&#10;        &lt;responsegrid&gt;0&lt;/responsegrid&gt;&#10;    &lt;/questionlisttemplate&gt;&#10;    &lt;questions&gt;&#10;        &lt;multichoice&gt;&#10;            &lt;guid&gt;EB41637E1FD24BEC979A88AEC19DD877&lt;/guid&gt;&#10;            &lt;repollguid&gt;368802BF24D543389CAFFBA3EDE8720A&lt;/repollguid&gt;&#10;            &lt;sourceid&gt;12C1591CC17A4EA091340BD908E5858A&lt;/sourceid&gt;&#10;            &lt;questiontext&gt;What facts are already known about how the python digestive system changes after a meal?&lt;/questiontext&gt;&#10;            &lt;showresults&gt;True&lt;/showresults&gt;&#10;            &lt;responsegrid&gt;0&lt;/responsegrid&gt;&#10;            &lt;countdowntimer&gt;False&lt;/countdowntimer&gt;&#10;            &lt;countdowntime&gt;1&lt;/countdowntime&gt;&#10;            &lt;correctvalue&gt;2&lt;/correctvalue&gt;&#10;            &lt;incorrectvalue&gt;1&lt;/incorrectvalue&gt;&#10;            &lt;responselimit&gt;3&lt;/responselimit&gt;&#10;            &lt;allornothingscoring&gt;True&lt;/allornothingscoring&gt;&#10;            &lt;bulletstyle&gt;2&lt;/bulletstyle&gt;&#10;            &lt;correctanswerindicator&gt;True&lt;/correctanswerindicator&gt;&#10;            &lt;answers&gt;&#10;                &lt;answer&gt;&#10;                    &lt;guid&gt;B1FD5CDF943A4F58B4F6D492C4C1C35F&lt;/guid&gt;&#10;                    &lt;answertext&gt;Digestive and accessory organ size increases.&lt;/answertext&gt;&#10;                    &lt;valuetype&gt;1&lt;/valuetype&gt;&#10;                &lt;/answer&gt;&#10;                &lt;answer&gt;&#10;                    &lt;guid&gt;B2D2651987B34294BD26579EDE311329&lt;/guid&gt;&#10;                    &lt;answertext&gt;Stomach acid secretion increases.&lt;/answertext&gt;&#10;                    &lt;valuetype&gt;-1&lt;/valuetype&gt;&#10;                &lt;/answer&gt;&#10;                &lt;answer&gt;&#10;                    &lt;guid&gt;4018D91E283C4CAAA33D938FBFE1EB04&lt;/guid&gt;&#10;                    &lt;answertext&gt;Digestive enzyme secretion increases.&lt;/answertext&gt;&#10;                    &lt;valuetype&gt;-1&lt;/valuetype&gt;&#10;                &lt;/answer&gt;&#10;                &lt;answer&gt;&#10;                    &lt;guid&gt;7606B545643C42D38AB1DC29C8F4DBB3&lt;/guid&gt;&#10;                    &lt;answertext&gt;Surface area of the intestinal epithelium increases.&lt;/answertext&gt;&#10;                    &lt;valuetype&gt;1&lt;/valuetype&gt;&#10;                &lt;/answer&gt;&#10;                &lt;answer&gt;&#10;                    &lt;guid&gt;C706CB25216847449F22C653E243E0AC&lt;/guid&gt;&#10;                    &lt;answertext&gt;Nutrient transport across the intestinal epithelium increases.&lt;/answertext&gt;&#10;                    &lt;valuetype&gt;1&lt;/valuetype&gt;&#10;                &lt;/answer&gt;&#10;            &lt;/answers&gt;&#10;        &lt;/multichoice&gt;&#10;    &lt;/questions&gt;&#10;&lt;/questionlist&gt;"/>
  <p:tag name="HASRESULTS" val="False"/>
  <p:tag name="AUTOOPENPOLL" val="True"/>
  <p:tag name="AUTOFORMATCHART" val="True"/>
  <p:tag name="LIVECHARTING" val="Fals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EROBASED" val="Fals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NUMBERFORMAT" val="0"/>
  <p:tag name="LABELFORMAT" val="1"/>
  <p:tag name="COLORTYPE" val="DEFINED"/>
  <p:tag name="DEFINEDCOLORS" val="3,6,10,45,32,50,13,4,9,55,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VECHARTING" val="False"/>
  <p:tag name="AUTOOPENPOLL" val="True"/>
  <p:tag name="AUTOFORMATCHART" val="True"/>
  <p:tag name="TYPE" val="MultiChoiceSlide"/>
  <p:tag name="TPQUESTIONXML" val="﻿&lt;?xml version=&quot;1.0&quot; encoding=&quot;utf-8&quot;?&gt;&#10;&lt;questionlist&gt;&#10;    &lt;properties&gt;&#10;        &lt;guid&gt;FB0D81F536CB4A67B4360C08C76ED965&lt;/guid&gt;&#10;        &lt;description /&gt;&#10;        &lt;date&gt;1/22/2016 4:21:08 PM&lt;/date&gt;&#10;    &lt;/properties&gt;&#10;    &lt;questionlisttemplate&gt;&#10;        &lt;correctvalue&gt;1&lt;/correctvalue&gt;&#10;        &lt;incorrectvalue&gt;0&lt;/incorrectvalue&gt;&#10;        &lt;questiontype&gt;1&lt;/questiontype&gt;&#10;        &lt;numberofchoices&gt;4&lt;/numberofchoices&gt;&#10;        &lt;bulletstyle&gt;2&lt;/bulletstyle&gt;&#10;        &lt;questionfont&gt;Verdana&lt;/questionfont&gt;&#10;        &lt;questionfontsize&gt;12&lt;/questionfontsize&gt;&#10;        &lt;answerfont&gt;Verdana&lt;/answerfont&gt;&#10;        &lt;answerfontsize&gt;12&lt;/answerfontsize&gt;&#10;        &lt;showresults&gt;True&lt;/showresults&gt;&#10;        &lt;countdowntime&gt;30&lt;/countdowntime&gt;&#10;        &lt;responsegrid&gt;0&lt;/responsegrid&gt;&#10;    &lt;/questionlisttemplate&gt;&#10;    &lt;questions&gt;&#10;        &lt;multichoice&gt;&#10;            &lt;guid&gt;8D27CD0617E54FB58978B301FDC7CA96&lt;/guid&gt;&#10;            &lt;repollguid&gt;C32B83F0924848D58D306C1999BC0B7E&lt;/repollguid&gt;&#10;            &lt;sourceid&gt;18BF3FFD11D946C182FEBD1D245DD326&lt;/sourceid&gt;&#10;            &lt;questiontext&gt;Do you think human males can detect when human females ovulate?&lt;/questiontext&gt;&#10;            &lt;showresults&gt;True&lt;/showresults&gt;&#10;            &lt;responsegrid&gt;0&lt;/responsegrid&gt;&#10;            &lt;countdowntimer&gt;False&lt;/countdowntimer&gt;&#10;            &lt;countdowntime&gt;30&lt;/countdowntime&gt;&#10;            &lt;correctvalue&gt;2&lt;/correctvalue&gt;&#10;            &lt;incorrectvalue&gt;1&lt;/incorrectvalue&gt;&#10;            &lt;responselimit&gt;2&lt;/responselimit&gt;&#10;            &lt;bulletstyle&gt;2&lt;/bulletstyle&gt;&#10;            &lt;correctanswerindicator&gt;True&lt;/correctanswerindicator&gt;&#10;            &lt;answers&gt;&#10;                &lt;answer&gt;&#10;                    &lt;guid&gt;3B3FB64FE06A45F9984285BA9613B178&lt;/guid&gt;&#10;                    &lt;answertext&gt;No way. &lt;/answertext&gt;&#10;                    &lt;valuetype&gt;0&lt;/valuetype&gt;&#10;                &lt;/answer&gt;&#10;                &lt;answer&gt;&#10;                    &lt;guid&gt;6F747D06C1764537AFF7477CA45ACBD1&lt;/guid&gt;&#10;                    &lt;answertext&gt;Maybe. &lt;/answertext&gt;&#10;                    &lt;valuetype&gt;0&lt;/valuetype&gt;&#10;                &lt;/answer&gt;&#10;                &lt;answer&gt;&#10;                    &lt;guid&gt;04F7E4968D11421688B3E2E19A143690&lt;/guid&gt;&#10;                    &lt;answertext&gt;Definitely.&lt;/answertext&gt;&#10;                    &lt;valuetype&gt;0&lt;/valuetype&gt;&#10;                &lt;/answer&gt;&#10;            &lt;/answers&gt;&#10;        &lt;/multichoice&gt;&#10;    &lt;/questions&gt;&#10;&lt;/questionlist&gt;"/>
  <p:tag name="RESULTS" val="Do you think human males can detect when human females ovulate?[;crlf;]15[;]18[;]16[;]False[;]0[;][;crlf;]1.625[;]1.5[;]0.695970545353753[;]0.484375[;crlf;]8[;]0[;]No way. 1[;]No way. [;][;crlf;]6[;]0[;]Maybe. 2[;]Maybe. [;][;crlf;]2[;]0[;]Definitely.3[;]Definitely.[;]"/>
  <p:tag name="HASRESULTS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EROBASED" val="Fals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4"/>
  <p:tag name="NUMBERFORMAT" val="0"/>
  <p:tag name="LABELFORMAT" val="1"/>
  <p:tag name="COLORTYPE" val="DEFINED"/>
  <p:tag name="DEFINEDCOLORS" val="3,6,10,45,32,50,13,4,9,55,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2CAF231C3869447087D3E0A0B5268EC6"/>
  <p:tag name="SLIDEID" val="2CAF231C3869447087D3E0A0B5268EC6"/>
  <p:tag name="SLIDEORDER" val="1"/>
  <p:tag name="SLIDETYPE" val="Q"/>
  <p:tag name="DEMOGRAPHIC" val="False"/>
  <p:tag name="TEAMASSIGN" val="False"/>
  <p:tag name="SPEEDSCORING" val="False"/>
  <p:tag name="CORRECTPOINTVALUE" val="1"/>
  <p:tag name="INCORRECTPOINTVALUE" val="0"/>
  <p:tag name="ZEROBASED" val="False"/>
  <p:tag name="NUMRESPONSES" val="1"/>
  <p:tag name="AUTOADVANCE" val="False"/>
  <p:tag name="DELIMITERS" val="3.1"/>
  <p:tag name="VALUEFORMAT" val="0%"/>
  <p:tag name="QUESTIONALIAS" val="These data support the interpretation that men seek out women with high pitched voices because these women are likely to be fertile."/>
  <p:tag name="ANSWERSALIAS" val="True|smicln|False"/>
  <p:tag name="VALUES" val="No Value|smicln|No Value"/>
  <p:tag name="RESPONSESGATHERED" val="True"/>
  <p:tag name="TOTALRESPONSES" val="168"/>
  <p:tag name="RESPONSECOUNT" val="168"/>
  <p:tag name="SLICED" val="False"/>
  <p:tag name="RESPONSES" val="2;2;2;2;2;2;2;2;2;2;2;2;2;2;2;1;2;2;2;2;2;2;2;2;1;2;2;2;2;2;2;2;2;2;1;2;2;2;2;2;2;2;2;2;2;2;2;2;2;2;2;2;2;1;1;2;2;2;2;2;2;2;2;2;2;2;2;2;2;2;2;2;2;2;2;2;2;2;2;2;2;2;2;2;2;2;2;2;2;2;1;2;1;2;2;2;2;2;2;2;1;1;2;2;2;1;2;1;-;2;2;2;1;2;2;2;2;1;2;2;2;1;2;1;2;2;1;1;2;2;2;1;1;1;2;1;2;2;2;2;2;2;2;2;2;2;2;2;2;2;2;2;2;2;2;2;2;2;2;2;2;2;2;2;2;1;1;2;2;"/>
  <p:tag name="CHARTSTRINGSTD" val="23 145"/>
  <p:tag name="CHARTSTRINGREV" val="145 23"/>
  <p:tag name="CHARTSTRINGSTDPER" val="0.136904761904762 0.863095238095238"/>
  <p:tag name="CHARTSTRINGREVPER" val="0.863095238095238 0.136904761904762"/>
  <p:tag name="ANONYMOUSTEMP" val="False"/>
  <p:tag name="LIVECHARTING" val="False"/>
  <p:tag name="AUTOOPENPOLL" val="True"/>
  <p:tag name="AUTOFORMATCHART" val="True"/>
  <p:tag name="TYPE" val="MultiChoiceSlide"/>
  <p:tag name="TPQUESTIONXML" val="﻿&lt;?xml version=&quot;1.0&quot; encoding=&quot;utf-8&quot;?&gt;&#10;&lt;questionlist&gt;&#10;    &lt;properties&gt;&#10;        &lt;guid&gt;8BDA76A60414429A84EA00961F126982&lt;/guid&gt;&#10;        &lt;description /&gt;&#10;        &lt;date&gt;7/1/2013 8:52:05 AM&lt;/date&gt;&#10;    &lt;/properties&gt;&#10;    &lt;questionlisttemplate&gt;&#10;        &lt;correctvalue&gt;1&lt;/correctvalue&gt;&#10;        &lt;incorrectvalue&gt;0&lt;/incorrectvalue&gt;&#10;        &lt;questiontype&gt;1&lt;/questiontype&gt;&#10;        &lt;numberofchoices&gt;4&lt;/numberofchoices&gt;&#10;        &lt;bulletstyle&gt;2&lt;/bulletstyle&gt;&#10;        &lt;questionfont&gt;Verdana&lt;/questionfont&gt;&#10;        &lt;questionfontsize&gt;12&lt;/questionfontsize&gt;&#10;        &lt;answerfont&gt;Verdana&lt;/answerfont&gt;&#10;        &lt;answerfontsize&gt;12&lt;/answerfontsize&gt;&#10;        &lt;showresults&gt;True&lt;/showresults&gt;&#10;        &lt;countdowntime&gt;30&lt;/countdowntime&gt;&#10;        &lt;responsegrid&gt;0&lt;/responsegrid&gt;&#10;    &lt;/questionlisttemplate&gt;&#10;    &lt;questions&gt;&#10;        &lt;multichoice&gt;&#10;            &lt;guid&gt;4D3984F89987464A8A4B94108FE54EA7&lt;/guid&gt;&#10;            &lt;repollguid&gt;A08A20F8358D43BA9E8335A404AB8BCC&lt;/repollguid&gt;&#10;            &lt;sourceid&gt;BF69EA5A2A654FF2BC3FCBFC26D03FCC&lt;/sourceid&gt;&#10;            &lt;questiontext&gt;These data support the interpretation that men seek out women with high pitched voices because these women are likely to be fertile.&lt;/questiontext&gt;&#10;            &lt;showresults&gt;True&lt;/showresults&gt;&#10;            &lt;responsegrid&gt;0&lt;/responsegrid&gt;&#10;            &lt;countdowntimer&gt;False&lt;/countdowntimer&gt;&#10;            &lt;correctvalue&gt;1&lt;/correctvalue&gt;&#10;            &lt;incorrectvalue&gt;0&lt;/incorrectvalue&gt;&#10;            &lt;responselimit&gt;1&lt;/responselimit&gt;&#10;            &lt;bulletstyle&gt;0&lt;/bulletstyle&gt;&#10;            &lt;answers&gt;&#10;                &lt;answer&gt;&#10;                    &lt;guid&gt;701CD9555965489A8C0BCF8B979BCDE4&lt;/guid&gt;&#10;                    &lt;answertext&gt;True &lt;/answertext&gt;&#10;                    &lt;valuetype&gt;0&lt;/valuetype&gt;&#10;                &lt;/answer&gt;&#10;                &lt;answer&gt;&#10;                    &lt;guid&gt;35C2D98B03994CB4B482279ED8DFB403&lt;/guid&gt;&#10;                    &lt;answertext&gt;False&lt;/answertext&gt;&#10;                    &lt;valuetype&gt;0&lt;/valuetype&gt;&#10;                &lt;/answer&gt;&#10;            &lt;/answers&gt;&#10;        &lt;/multichoice&gt;&#10;    &lt;/questions&gt;&#10;&lt;/questionlist&gt;"/>
  <p:tag name="RESULTS" val="These data support the interpretation that men seek out women with high pitched voices because these women are likely to be fertile.[;crlf;]17[;]19[;]17[;]False[;]0[;][;crlf;]1.82352941176471[;]2[;]0.381220041082815[;]0.145328719723183[;crlf;]3[;]0[;]True1[;]True[;][;crlf;]14[;]0[;]False2[;]False[;]"/>
  <p:tag name="HASRESULTS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BULLETS" val="3"/>
  <p:tag name="OLDNUMANSWERS" val="2"/>
  <p:tag name="TEXTLENGTH" val="10"/>
  <p:tag name="FONTSIZE" val="32"/>
  <p:tag name="BULLETTYPE" val="ppBulletArabicPeriod"/>
  <p:tag name="ANSWERTEXT" val="True&#10;False"/>
  <p:tag name="ZEROBASED" val="Fals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TYPE" val="0"/>
  <p:tag name="TYPE" val="0"/>
  <p:tag name="NUMBERFORMAT" val="0"/>
  <p:tag name="LABELFORMAT" val="1"/>
  <p:tag name="COLORTYPE" val="SCHEME"/>
  <p:tag name="DEFINEDCOLORS" val="3,6,10,45,32,50,13,4,9,55,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MultiChoiceSlide"/>
  <p:tag name="TPQUESTIONXML" val="﻿&lt;?xml version=&quot;1.0&quot; encoding=&quot;utf-8&quot;?&gt;&#10;&lt;questionlist&gt;&#10;    &lt;properties&gt;&#10;        &lt;guid&gt;E8ECDAEF7E2D426E93254C495C804546&lt;/guid&gt;&#10;        &lt;description /&gt;&#10;        &lt;date&gt;8/18/2014 7:07:58 PM&lt;/date&gt;&#10;    &lt;/properties&gt;&#10;    &lt;questionlisttemplate&gt;&#10;        &lt;correctvalue&gt;1&lt;/correctvalue&gt;&#10;        &lt;incorrectvalue&gt;0&lt;/incorrectvalue&gt;&#10;        &lt;questiontype&gt;1&lt;/questiontype&gt;&#10;        &lt;numberofchoices&gt;4&lt;/numberofchoices&gt;&#10;        &lt;bulletstyle&gt;2&lt;/bulletstyle&gt;&#10;        &lt;questionfont&gt;Verdana&lt;/questionfont&gt;&#10;        &lt;questionfontsize&gt;12&lt;/questionfontsize&gt;&#10;        &lt;answerfont&gt;Verdana&lt;/answerfont&gt;&#10;        &lt;answerfontsize&gt;12&lt;/answerfontsize&gt;&#10;        &lt;showresults&gt;True&lt;/showresults&gt;&#10;        &lt;countdowntime&gt;30&lt;/countdowntime&gt;&#10;        &lt;responsegrid&gt;0&lt;/responsegrid&gt;&#10;    &lt;/questionlisttemplate&gt;&#10;    &lt;questions&gt;&#10;        &lt;multichoice&gt;&#10;            &lt;guid&gt;88965EB8673043479F3DCCEF9BA55056&lt;/guid&gt;&#10;            &lt;repollguid&gt;48BB03AC6F6140D493BD478D4E242D48&lt;/repollguid&gt;&#10;            &lt;sourceid&gt;87FCD88FCE154E48B984685AAE92DCF9&lt;/sourceid&gt;&#10;            &lt;questiontext&gt;Which graph most closely matches the results you predicted? (Grp 1 = antacid, Grp 2 = sugar pill)&lt;/questiontext&gt;&#10;            &lt;showresults&gt;True&lt;/showresults&gt;&#10;            &lt;responsegrid&gt;0&lt;/responsegrid&gt;&#10;            &lt;countdowntimer&gt;False&lt;/countdowntimer&gt;&#10;            &lt;countdowntime&gt;30&lt;/countdowntime&gt;&#10;            &lt;correctvalue&gt;1&lt;/correctvalue&gt;&#10;            &lt;incorrectvalue&gt;0&lt;/incorrectvalue&gt;&#10;            &lt;responselimit&gt;1&lt;/responselimit&gt;&#10;            &lt;bulletstyle&gt;2&lt;/bulletstyle&gt;&#10;            &lt;correctanswerindicator&gt;True&lt;/correctanswerindicator&gt;&#10;            &lt;answers&gt;&#10;                &lt;answer&gt;&#10;                    &lt;guid&gt;2DBD33D0AE7945D9BBE6C1F234EEC492&lt;/guid&gt;&#10;                    &lt;answertext&gt;1 &amp;gt;&amp;gt; 2&lt;/answertext&gt;&#10;                    &lt;valuetype&gt;-1&lt;/valuetype&gt;&#10;                    &lt;manualvalue&gt;1&lt;/manualvalue&gt;&#10;                &lt;/answer&gt;&#10;                &lt;answer&gt;&#10;                    &lt;guid&gt;470AC9D246054A718B51D6C2992CBB58&lt;/guid&gt;&#10;                    &lt;answertext&gt;1 &amp;lt;&amp;lt; 2&lt;/answertext&gt;&#10;                    &lt;valuetype&gt;1&lt;/valuetype&gt;&#10;                    &lt;manualvalue&gt;2&lt;/manualvalue&gt;&#10;                &lt;/answer&gt;&#10;                &lt;answer&gt;&#10;                    &lt;guid&gt;A1AF84B37D8E489AB3A739B9A8FF321F&lt;/guid&gt;&#10;                    &lt;answertext&gt;1 hi = 2 hi&lt;/answertext&gt;&#10;                    &lt;valuetype&gt;-1&lt;/valuetype&gt;&#10;                    &lt;manualvalue&gt;1.5&lt;/manualvalue&gt;&#10;                &lt;/answer&gt;&#10;                &lt;answer&gt;&#10;                    &lt;guid&gt;8EAC7C2675D74D7D9EE379634251DDF4&lt;/guid&gt;&#10;                    &lt;answertext&gt;1 lo = 2 lo&lt;/answertext&gt;&#10;                    &lt;valuetype&gt;-1&lt;/valuetype&gt;&#10;                    &lt;manualvalue&gt;1.5&lt;/manualvalue&gt;&#10;                &lt;/answer&gt;&#10;            &lt;/answers&gt;&#10;        &lt;/multichoice&gt;&#10;    &lt;/questions&gt;&#10;&lt;/questionlist&gt;"/>
  <p:tag name="LIVECHARTING" val="False"/>
  <p:tag name="AUTOOPENPOLL" val="True"/>
  <p:tag name="AUTOFORMATCHART" val="True"/>
  <p:tag name="RESULTS" val="Which graph most closely matches the results you predicted? (Grp 1 = antacid, Grp 2 = sugar pill)[;crlf;]112[;]116[;]112[;]False[;]94[;][;crlf;]1.91071428571429[;]2[;]0.454217762213461[;]0.206313775510204[;crlf;]15[;]-1[;]1 &gt;&gt; 21[;]1 &gt;&gt; 2[;][;crlf;]94[;]1[;]1 &lt;&lt; 22[;]1 &lt;&lt; 2[;][;crlf;]1[;]-1[;]1 hi = 2 hi3[;]1 hi = 2 hi[;][;crlf;]2[;]-1[;]1 lo = 2 lo4[;]1 lo = 2 lo[;]"/>
  <p:tag name="HASRESULTS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DEFINEDCOLORS" val="3,6,10,45,32,50,13,4,9,55,1"/>
  <p:tag name="NUMBERFORMAT" val="0"/>
  <p:tag name="COLORTYPE" val="SCHEME"/>
  <p:tag name="LABELFORMAT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EROBASED" val="Fals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MultiChoiceSlide"/>
  <p:tag name="TPQUESTIONXML" val="﻿&lt;?xml version=&quot;1.0&quot; encoding=&quot;utf-8&quot;?&gt;&#10;&lt;questionlist&gt;&#10;    &lt;properties&gt;&#10;        &lt;guid&gt;919CE12C0DD2451580F8BD432323FFE2&lt;/guid&gt;&#10;        &lt;description /&gt;&#10;        &lt;date&gt;10/30/2013 1:21:34 PM&lt;/date&gt;&#10;    &lt;/properties&gt;&#10;    &lt;questionlisttemplate&gt;&#10;        &lt;correctvalue&gt;1&lt;/correctvalue&gt;&#10;        &lt;incorrectvalue&gt;0&lt;/incorrectvalue&gt;&#10;        &lt;questiontype&gt;1&lt;/questiontype&gt;&#10;        &lt;numberofchoices&gt;4&lt;/numberofchoices&gt;&#10;        &lt;bulletstyle&gt;2&lt;/bulletstyle&gt;&#10;        &lt;questionfont&gt;Verdana&lt;/questionfont&gt;&#10;        &lt;questionfontsize&gt;12&lt;/questionfontsize&gt;&#10;        &lt;answerfont&gt;Verdana&lt;/answerfont&gt;&#10;        &lt;answerfontsize&gt;12&lt;/answerfontsize&gt;&#10;        &lt;showresults&gt;True&lt;/showresults&gt;&#10;        &lt;countdowntime&gt;30&lt;/countdowntime&gt;&#10;        &lt;responsegrid&gt;0&lt;/responsegrid&gt;&#10;    &lt;/questionlisttemplate&gt;&#10;    &lt;questions&gt;&#10;        &lt;multichoice&gt;&#10;            &lt;guid&gt;194A571C7A3740659077D620CC5B66E8&lt;/guid&gt;&#10;            &lt;repollguid&gt;689356DCA17D4C29B64E8C8B5FA5DE50&lt;/repollguid&gt;&#10;            &lt;sourceid&gt;0E464DDFFA194B178709378C61AB9015&lt;/sourceid&gt;&#10;            &lt;questiontext&gt;Which sentence describes the main trend you predicted for trypsin activity?&lt;/questiontext&gt;&#10;            &lt;showresults&gt;True&lt;/showresults&gt;&#10;            &lt;responsegrid&gt;0&lt;/responsegrid&gt;&#10;            &lt;countdowntimer&gt;False&lt;/countdowntimer&gt;&#10;            &lt;countdowntime&gt;30&lt;/countdowntime&gt;&#10;            &lt;correctvalue&gt;2&lt;/correctvalue&gt;&#10;            &lt;incorrectvalue&gt;1&lt;/incorrectvalue&gt;&#10;            &lt;responselimit&gt;1&lt;/responselimit&gt;&#10;            &lt;bulletstyle&gt;2&lt;/bulletstyle&gt;&#10;            &lt;correctanswerindicator&gt;True&lt;/correctanswerindicator&gt;&#10;            &lt;answers&gt;&#10;                &lt;answer&gt;&#10;                    &lt;guid&gt;5CD1871612ED463C94620FE2C3A23DA3&lt;/guid&gt;&#10;                    &lt;answertext&gt;Trypsin activity will be similar from day 0 through day 15.&lt;/answertext&gt;&#10;                    &lt;valuetype&gt;1&lt;/valuetype&gt;&#10;                &lt;/answer&gt;&#10;                &lt;answer&gt;&#10;                    &lt;guid&gt;BC86E7C341904E53AE7E5A28A6E64391&lt;/guid&gt;&#10;                    &lt;answertext&gt;Trypsin activity will increase immediately after eating and remain high through day 15. &lt;/answertext&gt;&#10;                    &lt;valuetype&gt;1&lt;/valuetype&gt;&#10;                &lt;/answer&gt;&#10;                &lt;answer&gt;&#10;                    &lt;guid&gt;895CB05A318A4A3C9CB7194269439A77&lt;/guid&gt;&#10;                    &lt;answertext&gt;Trypsin activity will increase initially, then decline to fasting levels by day 15.&lt;/answertext&gt;&#10;                    &lt;valuetype&gt;1&lt;/valuetype&gt;&#10;                &lt;/answer&gt;&#10;                &lt;answer&gt;&#10;                    &lt;guid&gt;D5A7CDDA6DC04E1B9953C2CFF2FACCAE&lt;/guid&gt;&#10;                    &lt;answertext&gt; Trypsin activity will increase initially, then decline to slightly above fasting levels by day 15.&lt;/answertext&gt;&#10;                    &lt;valuetype&gt;-1&lt;/valuetype&gt;&#10;                &lt;/answer&gt;&#10;            &lt;/answers&gt;&#10;        &lt;/multichoice&gt;&#10;    &lt;/questions&gt;&#10;&lt;/questionlist&gt;"/>
  <p:tag name="LIVECHARTING" val="False"/>
  <p:tag name="AUTOOPENPOLL" val="True"/>
  <p:tag name="AUTOFORMATCHART" val="True"/>
  <p:tag name="RESULTS" val="Which sentence describes the main trend you predicted for trypsin activity?[;crlf;]166[;]166[;]166[;]False[;]44[;][;crlf;]3.63855421686747[;]4[;]0.678025362091157[;]0.459718391638845[;crlf;]3[;]1[;]Trypsin activity will be similar from day 0 through day 15.1[;]Trypsin activity will be similar from day 0 through day 15.[;][;crlf;]10[;]1[;]Trypsin activity will increase immediately after eating and remain high through day 15. 2[;]Trypsin activity will increase immediately after eating and remain high through day 15. [;][;crlf;]31[;]1[;]Trypsin activity will increase initially, then decline to fasting levels by day 15.3[;]Trypsin activity will increase initially, then decline to fasting levels by day 15.[;][;crlf;]122[;]-1[;] Trypsin activity will increase initially, then decline to slightly above fasting levels by day 15.4[;] Trypsin activity will increase initially, then decline to slightly above fasting levels by day 15.[;]"/>
  <p:tag name="HASRESULTS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EROBASED" val="Fals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1"/>
  <p:tag name="NUMBERFORMAT" val="0"/>
  <p:tag name="LABELFORMAT" val="0"/>
  <p:tag name="COLORTYPE" val="DEFINED"/>
  <p:tag name="DEFINEDCOLORS" val="3,6,10,45,32,50,13,4,9,55,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MultiChoiceSlide"/>
  <p:tag name="LIVECHARTING" val="False"/>
  <p:tag name="TPQUESTIONXML" val="﻿&lt;?xml version=&quot;1.0&quot; encoding=&quot;utf-8&quot;?&gt;&#10;&lt;questionlist&gt;&#10;    &lt;properties&gt;&#10;        &lt;guid&gt;3B0FDC89BB854A0892924884A1301A47&lt;/guid&gt;&#10;        &lt;description /&gt;&#10;        &lt;date&gt;2/23/2015 1:41:41 PM&lt;/date&gt;&#10;    &lt;/properties&gt;&#10;    &lt;questionlisttemplate&gt;&#10;        &lt;correctvalue&gt;1&lt;/correctvalue&gt;&#10;        &lt;incorrectvalue&gt;0&lt;/incorrectvalue&gt;&#10;        &lt;questiontype&gt;1&lt;/questiontype&gt;&#10;        &lt;numberofchoices&gt;4&lt;/numberofchoices&gt;&#10;        &lt;bulletstyle&gt;2&lt;/bulletstyle&gt;&#10;        &lt;questionfont&gt;Verdana&lt;/questionfont&gt;&#10;        &lt;questionfontsize&gt;12&lt;/questionfontsize&gt;&#10;        &lt;answerfont&gt;Verdana&lt;/answerfont&gt;&#10;        &lt;answerfontsize&gt;12&lt;/answerfontsize&gt;&#10;        &lt;showresults&gt;True&lt;/showresults&gt;&#10;        &lt;countdowntime&gt;30&lt;/countdowntime&gt;&#10;        &lt;responsegrid&gt;0&lt;/responsegrid&gt;&#10;    &lt;/questionlisttemplate&gt;&#10;    &lt;questions&gt;&#10;        &lt;multichoice&gt;&#10;            &lt;guid&gt;D91C59EE0CEB43BAA1AC46995E7EF10B&lt;/guid&gt;&#10;            &lt;repollguid&gt;36E9E664A30445329D02FC18072B54BA&lt;/repollguid&gt;&#10;            &lt;sourceid&gt;411976437E9C49FBB5310D2C823CFE21&lt;/sourceid&gt;&#10;            &lt;questiontext&gt;Why bother using a case study?&lt;/questiontext&gt;&#10;            &lt;showresults&gt;True&lt;/showresults&gt;&#10;            &lt;responsegrid&gt;0&lt;/responsegrid&gt;&#10;            &lt;countdowntimer&gt;False&lt;/countdowntimer&gt;&#10;            &lt;countdowntime&gt;30&lt;/countdowntime&gt;&#10;            &lt;correctvalue&gt;2&lt;/correctvalue&gt;&#10;            &lt;incorrectvalue&gt;1&lt;/incorrectvalue&gt;&#10;            &lt;responselimit&gt;4&lt;/responselimit&gt;&#10;            &lt;allowduplicates&gt;True&lt;/allowduplicates&gt;&#10;            &lt;bulletstyle&gt;2&lt;/bulletstyle&gt;&#10;            &lt;correctanswerindicator&gt;True&lt;/correctanswerindicator&gt;&#10;            &lt;answers&gt;&#10;                &lt;answer&gt;&#10;                    &lt;guid&gt;D3CE5BEE2B6C49F7834B2CF1965199E7&lt;/guid&gt;&#10;                    &lt;answertext&gt;To train students to read a graph&lt;/answertext&gt;&#10;                    &lt;valuetype&gt;1&lt;/valuetype&gt;&#10;                &lt;/answer&gt;&#10;                &lt;answer&gt;&#10;                    &lt;guid&gt;56424C3FBC7E4B6A8F240CF21B6C5F9E&lt;/guid&gt;&#10;                    &lt;answertext&gt;To kill time because I don’t have enough information to cover&lt;/answertext&gt;&#10;                    &lt;valuetype&gt;-1&lt;/valuetype&gt;&#10;                &lt;/answer&gt;&#10;                &lt;answer&gt;&#10;                    &lt;guid&gt;CE0BD62F8BED42E19960277DBDA76E0C&lt;/guid&gt;&#10;                    &lt;answertext&gt;To develop student understanding of experimental design&lt;/answertext&gt;&#10;                    &lt;valuetype&gt;1&lt;/valuetype&gt;&#10;                &lt;/answer&gt;&#10;                &lt;answer&gt;&#10;                    &lt;guid&gt;135BC36EDCD949FA807A890983E72FAF&lt;/guid&gt;&#10;                    &lt;answertext&gt;To develop student ability to evaluate evidence contrary to or in support of a hypothesis&lt;/answertext&gt;&#10;                    &lt;valuetype&gt;1&lt;/valuetype&gt;&#10;                &lt;/answer&gt;&#10;                &lt;answer&gt;&#10;                    &lt;guid&gt;2941B4A736144DFE81E84200F8536AC1&lt;/guid&gt;&#10;                    &lt;answertext&gt;Because students enjoy being challenged to think.&lt;/answertext&gt;&#10;                    &lt;valuetype&gt;1&lt;/valuetype&gt;&#10;                &lt;/answer&gt;&#10;            &lt;/answers&gt;&#10;        &lt;/multichoice&gt;&#10;    &lt;/questions&gt;&#10;&lt;/questionlist&gt;"/>
  <p:tag name="AUTOOPENPOLL" val="True"/>
  <p:tag name="AUTOFORMATCHART" val="True"/>
  <p:tag name="RESULTS" val="Why bother using a case study?[;crlf;]4[;]4[;]12[;]False[;]1[;][;crlf;]3.08333333333333[;]3.5[;]1.32024829314624[;]1.74305555555556[;crlf;]3[;]1[;]To train students to read a graph1[;]To train students to read a graph[;][;crlf;]0[;]-1[;]To kill time because I don’t have enough information to cover2[;]To kill time because I don’t have enough information to cover[;][;crlf;]3[;]1[;]To develop student understanding of experimental design3[;]To develop student understanding of experimental design[;][;crlf;]5[;]1[;]To develop student ability to evaluate evidence contrary to or in support of a hypothesis4[;]To develop student ability to evaluate evidence contrary to or in support of a hypothesis[;][;crlf;]1[;]1[;]Because students enjoy being challenged to think.5[;]Because students enjoy being challenged to think.[;]"/>
  <p:tag name="HASRESULTS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EROBASED" val="Fals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COLORTYPE" val="DEFINED"/>
  <p:tag name="DEFINEDCOLORS" val="3,6,10,45,32,50,13,4,9,55,1"/>
  <p:tag name="LABELFORMAT" val="1"/>
  <p:tag name="NUMBERFORMAT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MultiChoiceSlide"/>
  <p:tag name="LIVECHARTING" val="False"/>
  <p:tag name="TPQUESTIONXML" val="﻿&lt;?xml version=&quot;1.0&quot; encoding=&quot;utf-8&quot;?&gt;&#10;&lt;questionlist&gt;&#10;    &lt;properties&gt;&#10;        &lt;guid&gt;691844E30C894EA1B06C87B9929B2DDA&lt;/guid&gt;&#10;        &lt;description /&gt;&#10;        &lt;date&gt;2/23/2015 1:47:38 PM&lt;/date&gt;&#10;    &lt;/properties&gt;&#10;    &lt;questionlisttemplate&gt;&#10;        &lt;correctvalue&gt;1&lt;/correctvalue&gt;&#10;        &lt;incorrectvalue&gt;0&lt;/incorrectvalue&gt;&#10;        &lt;questiontype&gt;1&lt;/questiontype&gt;&#10;        &lt;numberofchoices&gt;4&lt;/numberofchoices&gt;&#10;        &lt;bulletstyle&gt;2&lt;/bulletstyle&gt;&#10;        &lt;questionfont&gt;Verdana&lt;/questionfont&gt;&#10;        &lt;questionfontsize&gt;12&lt;/questionfontsize&gt;&#10;        &lt;answerfont&gt;Verdana&lt;/answerfont&gt;&#10;        &lt;answerfontsize&gt;12&lt;/answerfontsize&gt;&#10;        &lt;showresults&gt;True&lt;/showresults&gt;&#10;        &lt;countdowntime&gt;30&lt;/countdowntime&gt;&#10;        &lt;responsegrid&gt;0&lt;/responsegrid&gt;&#10;    &lt;/questionlisttemplate&gt;&#10;    &lt;questions&gt;&#10;        &lt;multichoice&gt;&#10;            &lt;guid&gt;AACCE7EE318E49BDA9701F62AB9544D2&lt;/guid&gt;&#10;            &lt;repollguid&gt;BE3DB9C18C584B3BA8C6DEE0D1BABAB9&lt;/repollguid&gt;&#10;            &lt;sourceid&gt;ABDDD83AFF794FFF8BA79E0050642651&lt;/sourceid&gt;&#10;            &lt;questiontext&gt;Which of these problems continue to plague your students?&lt;/questiontext&gt;&#10;            &lt;showresults&gt;True&lt;/showresults&gt;&#10;            &lt;responsegrid&gt;0&lt;/responsegrid&gt;&#10;            &lt;countdowntimer&gt;False&lt;/countdowntimer&gt;&#10;            &lt;countdowntime&gt;30&lt;/countdowntime&gt;&#10;            &lt;correctvalue&gt;2&lt;/correctvalue&gt;&#10;            &lt;incorrectvalue&gt;1&lt;/incorrectvalue&gt;&#10;            &lt;responselimit&gt;4&lt;/responselimit&gt;&#10;            &lt;allowduplicates&gt;True&lt;/allowduplicates&gt;&#10;            &lt;bulletstyle&gt;2&lt;/bulletstyle&gt;&#10;            &lt;correctanswerindicator&gt;True&lt;/correctanswerindicator&gt;&#10;            &lt;answers&gt;&#10;                &lt;answer&gt;&#10;                    &lt;guid&gt;9927A19500F642BBB2186879E217661C&lt;/guid&gt;&#10;                    &lt;answertext&gt;Students can’t read a graph.&lt;/answertext&gt;&#10;                    &lt;valuetype&gt;1&lt;/valuetype&gt;&#10;                &lt;/answer&gt;&#10;                &lt;answer&gt;&#10;                    &lt;guid&gt;FE61A979A02E44D0B8BC8C7D6A1EDCE0&lt;/guid&gt;&#10;                    &lt;answertext&gt;Students don’t identify appropriate controls.&lt;/answertext&gt;&#10;                    &lt;valuetype&gt;1&lt;/valuetype&gt;&#10;                &lt;/answer&gt;&#10;                &lt;answer&gt;&#10;                    &lt;guid&gt;D99FFDB27A1448D38D0BF61DFA4198EB&lt;/guid&gt;&#10;                    &lt;answertext&gt;Students can’t make specific predictions from a hypothesis.&lt;/answertext&gt;&#10;                    &lt;valuetype&gt;1&lt;/valuetype&gt;&#10;                &lt;/answer&gt;&#10;                &lt;answer&gt;&#10;                    &lt;guid&gt;EBAA2B37265545E0B601F5A32B161D20&lt;/guid&gt;&#10;                    &lt;answertext&gt;Students don’t distinguish between a summary of results and an inference.&lt;/answertext&gt;&#10;                    &lt;valuetype&gt;1&lt;/valuetype&gt;&#10;                &lt;/answer&gt;&#10;                &lt;answer&gt;&#10;                    &lt;guid&gt;002D48ACE4EF423698DDE5CAB027D3B2&lt;/guid&gt;&#10;                    &lt;answertext&gt;None of the above.  My students are mature scientific thinkers.&lt;/answertext&gt;&#10;                    &lt;valuetype&gt;-1&lt;/valuetype&gt;&#10;                &lt;/answer&gt;&#10;            &lt;/answers&gt;&#10;        &lt;/multichoice&gt;&#10;    &lt;/questions&gt;&#10;&lt;/questionlist&gt;"/>
  <p:tag name="AUTOOPENPOLL" val="True"/>
  <p:tag name="AUTOFORMATCHART" val="True"/>
  <p:tag name="RESULTS" val="Which of these problems continue to plague your students?[;crlf;]4[;]4[;]9[;]False[;]1[;][;crlf;]2.55555555555556[;]3[;]1.06574033851394[;]1.1358024691358[;crlf;]2[;]1[;]Students can’t read a graph.1[;]Students can’t read a graph.[;][;crlf;]2[;]1[;]Students don’t identify appropriate controls.2[;]Students don’t identify appropriate controls.[;][;crlf;]3[;]1[;]Students can’t make specific predictions from a hypothesis.3[;]Students can’t make specific predictions from a hypothesis.[;][;crlf;]2[;]1[;]Students don’t distinguish between a summary of results and an inference.4[;]Students don’t distinguish between a summary of results and an inference.[;][;crlf;]0[;]-1[;]None of the above.  My students are mature scientific thinkers.5[;]None of the above.  My students are mature scientific thinkers.[;]"/>
  <p:tag name="HASRESULTS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EROBASED" val="Fals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5"/>
  <p:tag name="NUMBERFORMAT" val="0"/>
  <p:tag name="LABELFORMAT" val="1"/>
  <p:tag name="COLORTYPE" val="DEFINED"/>
  <p:tag name="DEFINEDCOLORS" val="3,6,10,45,32,50,13,4,9,55,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ULTS" val="Does pitch differ significantly between high- and low-fertility days of the ovarian cycle?[;crlf;]12[;]19[;]12[;]False[;]0[;][;crlf;]3.16666666666667[;]4[;]1.14260910006684[;]1.30555555555556[;crlf;]2[;]0[;]Cannot be determined from the data collected.1[;]Cannot be determined from the data collected.[;][;crlf;]1[;]0[;]No.  A 5 Hz difference is not detectable to the human ear.2[;]No.  A 5 Hz difference is not detectable to the human ear.[;][;crlf;]2[;]0[;]Yes.  A woman’s voice is about 5 Hz higher-pitched around the time of ovulation.3[;]Yes.  A woman’s voice is about 5 Hz higher-pitched around the time of ovulation.[;][;crlf;]7[;]0[;]Yes.  The probability that the difference is due to chance is only 2%.4[;]Yes.  The probability that the difference is due to chance is only 2%.[;]"/>
  <p:tag name="HASRESULTS" val="True"/>
  <p:tag name="LIVECHARTING" val="False"/>
  <p:tag name="AUTOOPENPOLL" val="True"/>
  <p:tag name="AUTOFORMATCHART" val="True"/>
  <p:tag name="TYPE" val="MultiChoiceSlide"/>
  <p:tag name="TPQUESTIONXML" val="﻿&lt;?xml version=&quot;1.0&quot; encoding=&quot;utf-8&quot;?&gt;&#10;&lt;questionlist&gt;&#10;    &lt;properties&gt;&#10;        &lt;guid&gt;858080E9EFA04AB5B41EC39E83E22CE1&lt;/guid&gt;&#10;        &lt;description /&gt;&#10;        &lt;date&gt;11/25/2013 9:50:43 PM&lt;/date&gt;&#10;    &lt;/properties&gt;&#10;    &lt;questionlisttemplate&gt;&#10;        &lt;correctvalue&gt;1&lt;/correctvalue&gt;&#10;        &lt;incorrectvalue&gt;0&lt;/incorrectvalue&gt;&#10;        &lt;questiontype&gt;1&lt;/questiontype&gt;&#10;        &lt;numberofchoices&gt;4&lt;/numberofchoices&gt;&#10;        &lt;bulletstyle&gt;2&lt;/bulletstyle&gt;&#10;        &lt;questionfont&gt;Verdana&lt;/questionfont&gt;&#10;        &lt;questionfontsize&gt;12&lt;/questionfontsize&gt;&#10;        &lt;answerfont&gt;Verdana&lt;/answerfont&gt;&#10;        &lt;answerfontsize&gt;12&lt;/answerfontsize&gt;&#10;        &lt;showresults&gt;True&lt;/showresults&gt;&#10;        &lt;countdowntime&gt;30&lt;/countdowntime&gt;&#10;        &lt;responsegrid&gt;0&lt;/responsegrid&gt;&#10;    &lt;/questionlisttemplate&gt;&#10;    &lt;questions&gt;&#10;        &lt;multichoice&gt;&#10;            &lt;guid&gt;A9D3458391C1451EBE3804DF324478DF&lt;/guid&gt;&#10;            &lt;repollguid&gt;1CC6C549460F46EB8C6DDA5C2CFCA501&lt;/repollguid&gt;&#10;            &lt;sourceid&gt;F1289FFD74F948B681681489EEEADB60&lt;/sourceid&gt;&#10;            &lt;questiontext&gt;Does pitch differ significantly between high- and low-fertility days of the ovarian cycle?&lt;/questiontext&gt;&#10;            &lt;showresults&gt;True&lt;/showresults&gt;&#10;            &lt;responsegrid&gt;0&lt;/responsegrid&gt;&#10;            &lt;countdowntimer&gt;False&lt;/countdowntimer&gt;&#10;            &lt;countdowntime&gt;30&lt;/countdowntime&gt;&#10;            &lt;correctvalue&gt;2&lt;/correctvalue&gt;&#10;            &lt;incorrectvalue&gt;1&lt;/incorrectvalue&gt;&#10;            &lt;responselimit&gt;3&lt;/responselimit&gt;&#10;            &lt;bulletstyle&gt;2&lt;/bulletstyle&gt;&#10;            &lt;correctanswerindicator&gt;True&lt;/correctanswerindicator&gt;&#10;            &lt;answers&gt;&#10;                &lt;answer&gt;&#10;                    &lt;guid&gt;13E2FF82C5D24FB09B85849509A85D53&lt;/guid&gt;&#10;                    &lt;answertext&gt;Cannot be determined from the data collected.&lt;/answertext&gt;&#10;                    &lt;valuetype&gt;0&lt;/valuetype&gt;&#10;                &lt;/answer&gt;&#10;                &lt;answer&gt;&#10;                    &lt;guid&gt;EABDFA90C8954E4C9512747125D00C39&lt;/guid&gt;&#10;                    &lt;answertext&gt;No.  A 5 Hz difference is not detectable to the human ear.&lt;/answertext&gt;&#10;                    &lt;valuetype&gt;0&lt;/valuetype&gt;&#10;                &lt;/answer&gt;&#10;                &lt;answer&gt;&#10;                    &lt;guid&gt;314F52E6D35E44A4AB2C859B2CEB362F&lt;/guid&gt;&#10;                    &lt;answertext&gt;Yes.  A woman’s voice is about 5 Hz higher-pitched around the time of ovulation.&lt;/answertext&gt;&#10;                    &lt;valuetype&gt;0&lt;/valuetype&gt;&#10;                &lt;/answer&gt;&#10;                &lt;answer&gt;&#10;                    &lt;guid&gt;9CDA7B2992F5472CA1030FADFC965CC2&lt;/guid&gt;&#10;                    &lt;answertext&gt;Yes.  The probability that the difference is due to chance is only 2%.&lt;/answertext&gt;&#10;                    &lt;valuetype&gt;0&lt;/valuetype&gt;&#10;                &lt;/answer&gt;&#10;            &lt;/answers&gt;&#10;        &lt;/multichoice&gt;&#10;    &lt;/questions&gt;&#10;&lt;/questionlist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EROBASED" val="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DEFINEDCOLORS" val="3,6,10,45,32,50,13,4,9,55,1"/>
  <p:tag name="COLORTYPE" val="SCHEME"/>
  <p:tag name="LABELFORMAT" val="1"/>
  <p:tag name="NUMBERFORMAT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2CAF231C3869447087D3E0A0B5268EC6"/>
  <p:tag name="SLIDEID" val="2CAF231C3869447087D3E0A0B5268EC6"/>
  <p:tag name="SLIDEORDER" val="1"/>
  <p:tag name="SLIDETYPE" val="Q"/>
  <p:tag name="DEMOGRAPHIC" val="False"/>
  <p:tag name="TEAMASSIGN" val="False"/>
  <p:tag name="SPEEDSCORING" val="False"/>
  <p:tag name="CORRECTPOINTVALUE" val="1"/>
  <p:tag name="INCORRECTPOINTVALUE" val="0"/>
  <p:tag name="ZEROBASED" val="False"/>
  <p:tag name="NUMRESPONSES" val="1"/>
  <p:tag name="AUTOADVANCE" val="False"/>
  <p:tag name="DELIMITERS" val="3.1"/>
  <p:tag name="VALUEFORMAT" val="0%"/>
  <p:tag name="QUESTIONALIAS" val="These data support the interpretation that men seek out women with high pitched voices because these women are likely to be fertile."/>
  <p:tag name="ANSWERSALIAS" val="True|smicln|False"/>
  <p:tag name="VALUES" val="No Value|smicln|No Value"/>
  <p:tag name="RESPONSESGATHERED" val="True"/>
  <p:tag name="TOTALRESPONSES" val="168"/>
  <p:tag name="RESPONSECOUNT" val="168"/>
  <p:tag name="SLICED" val="False"/>
  <p:tag name="RESPONSES" val="2;2;2;2;2;2;2;2;2;2;2;2;2;2;2;1;2;2;2;2;2;2;2;2;1;2;2;2;2;2;2;2;2;2;1;2;2;2;2;2;2;2;2;2;2;2;2;2;2;2;2;2;2;1;1;2;2;2;2;2;2;2;2;2;2;2;2;2;2;2;2;2;2;2;2;2;2;2;2;2;2;2;2;2;2;2;2;2;2;2;1;2;1;2;2;2;2;2;2;2;1;1;2;2;2;1;2;1;-;2;2;2;1;2;2;2;2;1;2;2;2;1;2;1;2;2;1;1;2;2;2;1;1;1;2;1;2;2;2;2;2;2;2;2;2;2;2;2;2;2;2;2;2;2;2;2;2;2;2;2;2;2;2;2;2;1;1;2;2;"/>
  <p:tag name="CHARTSTRINGSTD" val="23 145"/>
  <p:tag name="CHARTSTRINGREV" val="145 23"/>
  <p:tag name="CHARTSTRINGSTDPER" val="0.136904761904762 0.863095238095238"/>
  <p:tag name="CHARTSTRINGREVPER" val="0.863095238095238 0.136904761904762"/>
  <p:tag name="ANONYMOUSTEMP" val="False"/>
  <p:tag name="LIVECHARTING" val="False"/>
  <p:tag name="AUTOOPENPOLL" val="True"/>
  <p:tag name="AUTOFORMATCHART" val="True"/>
  <p:tag name="TYPE" val="MultiChoiceSlide"/>
  <p:tag name="TPQUESTIONXML" val="﻿&lt;?xml version=&quot;1.0&quot; encoding=&quot;utf-8&quot;?&gt;&#10;&lt;questionlist&gt;&#10;    &lt;properties&gt;&#10;        &lt;guid&gt;8BDA76A60414429A84EA00961F126982&lt;/guid&gt;&#10;        &lt;description /&gt;&#10;        &lt;date&gt;7/1/2013 8:52:05 AM&lt;/date&gt;&#10;    &lt;/properties&gt;&#10;    &lt;questionlisttemplate&gt;&#10;        &lt;correctvalue&gt;1&lt;/correctvalue&gt;&#10;        &lt;incorrectvalue&gt;0&lt;/incorrectvalue&gt;&#10;        &lt;questiontype&gt;1&lt;/questiontype&gt;&#10;        &lt;numberofchoices&gt;4&lt;/numberofchoices&gt;&#10;        &lt;bulletstyle&gt;2&lt;/bulletstyle&gt;&#10;        &lt;questionfont&gt;Verdana&lt;/questionfont&gt;&#10;        &lt;questionfontsize&gt;12&lt;/questionfontsize&gt;&#10;        &lt;answerfont&gt;Verdana&lt;/answerfont&gt;&#10;        &lt;answerfontsize&gt;12&lt;/answerfontsize&gt;&#10;        &lt;showresults&gt;True&lt;/showresults&gt;&#10;        &lt;countdowntime&gt;30&lt;/countdowntime&gt;&#10;        &lt;responsegrid&gt;0&lt;/responsegrid&gt;&#10;    &lt;/questionlisttemplate&gt;&#10;    &lt;questions&gt;&#10;        &lt;multichoice&gt;&#10;            &lt;guid&gt;4D3984F89987464A8A4B94108FE54EA7&lt;/guid&gt;&#10;            &lt;repollguid&gt;A08A20F8358D43BA9E8335A404AB8BCC&lt;/repollguid&gt;&#10;            &lt;sourceid&gt;BF69EA5A2A654FF2BC3FCBFC26D03FCC&lt;/sourceid&gt;&#10;            &lt;questiontext&gt;These data support the interpretation that men seek out women with high pitched voices because these women are likely to be fertile.&lt;/questiontext&gt;&#10;            &lt;showresults&gt;True&lt;/showresults&gt;&#10;            &lt;responsegrid&gt;0&lt;/responsegrid&gt;&#10;            &lt;countdowntimer&gt;False&lt;/countdowntimer&gt;&#10;            &lt;correctvalue&gt;1&lt;/correctvalue&gt;&#10;            &lt;incorrectvalue&gt;0&lt;/incorrectvalue&gt;&#10;            &lt;responselimit&gt;1&lt;/responselimit&gt;&#10;            &lt;bulletstyle&gt;0&lt;/bulletstyle&gt;&#10;            &lt;answers&gt;&#10;                &lt;answer&gt;&#10;                    &lt;guid&gt;701CD9555965489A8C0BCF8B979BCDE4&lt;/guid&gt;&#10;                    &lt;answertext&gt;True &lt;/answertext&gt;&#10;                    &lt;valuetype&gt;0&lt;/valuetype&gt;&#10;                &lt;/answer&gt;&#10;                &lt;answer&gt;&#10;                    &lt;guid&gt;35C2D98B03994CB4B482279ED8DFB403&lt;/guid&gt;&#10;                    &lt;answertext&gt;False&lt;/answertext&gt;&#10;                    &lt;valuetype&gt;0&lt;/valuetype&gt;&#10;                &lt;/answer&gt;&#10;            &lt;/answers&gt;&#10;        &lt;/multichoice&gt;&#10;    &lt;/questions&gt;&#10;&lt;/questionlist&gt;"/>
  <p:tag name="RESULTS" val="These data support the interpretation that men seek out women with high pitched voices because these women are likely to be fertile.[;crlf;]17[;]19[;]17[;]False[;]0[;][;crlf;]1.82352941176471[;]2[;]0.381220041082815[;]0.145328719723183[;crlf;]3[;]0[;]True1[;]True[;][;crlf;]14[;]0[;]False2[;]False[;]"/>
  <p:tag name="HASRESULTS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IVECHARTING" val="False"/>
  <p:tag name="AUTOOPENPOLL" val="True"/>
  <p:tag name="AUTOFORMATCHART" val="True"/>
  <p:tag name="TYPE" val="MultiChoiceSlide"/>
  <p:tag name="TPQUESTIONXML" val="﻿&lt;?xml version=&quot;1.0&quot; encoding=&quot;utf-8&quot;?&gt;&#10;&lt;questionlist&gt;&#10;    &lt;properties&gt;&#10;        &lt;guid&gt;24AB02F48D114FD98D314388EC744989&lt;/guid&gt;&#10;        &lt;description /&gt;&#10;        &lt;date&gt;1/22/2016 4:19:40 PM&lt;/date&gt;&#10;    &lt;/properties&gt;&#10;    &lt;questionlisttemplate&gt;&#10;        &lt;correctvalue&gt;1&lt;/correctvalue&gt;&#10;        &lt;incorrectvalue&gt;0&lt;/incorrectvalue&gt;&#10;        &lt;questiontype&gt;1&lt;/questiontype&gt;&#10;        &lt;numberofchoices&gt;4&lt;/numberofchoices&gt;&#10;        &lt;bulletstyle&gt;2&lt;/bulletstyle&gt;&#10;        &lt;questionfont&gt;Verdana&lt;/questionfont&gt;&#10;        &lt;questionfontsize&gt;12&lt;/questionfontsize&gt;&#10;        &lt;answerfont&gt;Verdana&lt;/answerfont&gt;&#10;        &lt;answerfontsize&gt;12&lt;/answerfontsize&gt;&#10;        &lt;showresults&gt;True&lt;/showresults&gt;&#10;        &lt;countdowntime&gt;30&lt;/countdowntime&gt;&#10;        &lt;responsegrid&gt;0&lt;/responsegrid&gt;&#10;    &lt;/questionlisttemplate&gt;&#10;    &lt;questions&gt;&#10;        &lt;multichoice&gt;&#10;            &lt;guid&gt;85B1E72BC1EE46AFA734825FE284D982&lt;/guid&gt;&#10;            &lt;repollguid&gt;92CB7D647947407C93D23436849D4B0A&lt;/repollguid&gt;&#10;            &lt;sourceid&gt;B62E62FA56944D0A9EB8648221EF46AB&lt;/sourceid&gt;&#10;            &lt;questiontext&gt;What kind of unspoken cue do YOU think a woman might give off when she is ovulating?&lt;/questiontext&gt;&#10;            &lt;showresults&gt;True&lt;/showresults&gt;&#10;            &lt;responsegrid&gt;0&lt;/responsegrid&gt;&#10;            &lt;countdowntimer&gt;False&lt;/countdowntimer&gt;&#10;            &lt;countdowntime&gt;30&lt;/countdowntime&gt;&#10;            &lt;correctvalue&gt;2&lt;/correctvalue&gt;&#10;            &lt;incorrectvalue&gt;1&lt;/incorrectvalue&gt;&#10;            &lt;responselimit&gt;6&lt;/responselimit&gt;&#10;            &lt;bulletstyle&gt;2&lt;/bulletstyle&gt;&#10;            &lt;correctanswerindicator&gt;True&lt;/correctanswerindicator&gt;&#10;            &lt;answers&gt;&#10;                &lt;answer&gt;&#10;                    &lt;guid&gt;D069959403484D0C87F366F88E026CB1&lt;/guid&gt;&#10;                    &lt;answertext&gt;Visual cue - wears different style of clothing &lt;/answertext&gt;&#10;                    &lt;valuetype&gt;0&lt;/valuetype&gt;&#10;                &lt;/answer&gt;&#10;                &lt;answer&gt;&#10;                    &lt;guid&gt;208392094CEE45ED94844B0820DBABE6&lt;/guid&gt;&#10;                    &lt;answertext&gt;Visual cue - wears different colors &lt;/answertext&gt;&#10;                    &lt;valuetype&gt;0&lt;/valuetype&gt;&#10;                &lt;/answer&gt;&#10;                &lt;answer&gt;&#10;                    &lt;guid&gt;69A48CACC184471687F2CAA685DC3465&lt;/guid&gt;&#10;                    &lt;answertext&gt;Olfactory cue - smells different &lt;/answertext&gt;&#10;                    &lt;valuetype&gt;0&lt;/valuetype&gt;&#10;                &lt;/answer&gt;&#10;                &lt;answer&gt;&#10;                    &lt;guid&gt;A6D744D947914DA1ACF3BCC43A87A817&lt;/guid&gt;&#10;                    &lt;answertext&gt;Behavioral cue - flirts or smiles more &lt;/answertext&gt;&#10;                    &lt;valuetype&gt;0&lt;/valuetype&gt;&#10;                &lt;/answer&gt;&#10;                &lt;answer&gt;&#10;                    &lt;guid&gt;215738406F54482BAC323609526E0CBF&lt;/guid&gt;&#10;                    &lt;answertext&gt;Auditory cue - talks differently &lt;/answertext&gt;&#10;                    &lt;valuetype&gt;0&lt;/valuetype&gt;&#10;                &lt;/answer&gt;&#10;                &lt;answer&gt;&#10;                    &lt;guid&gt;E38877E48D344E77A3CF03D7DC567C7C&lt;/guid&gt;&#10;                    &lt;answertext&gt;No cue - no external change&lt;/answertext&gt;&#10;                    &lt;valuetype&gt;0&lt;/valuetype&gt;&#10;                &lt;/answer&gt;&#10;            &lt;/answers&gt;&#10;        &lt;/multichoice&gt;&#10;    &lt;/questions&gt;&#10;&lt;/questionlist&gt;"/>
  <p:tag name="RESULTS" val="What kind of unspoken cue do YOU think a woman might give off when she is ovulating?[;crlf;]17[;]17[;]42[;]False[;]0[;][;crlf;]3.33333333333333[;]3[;]1.26616531431508[;]1.6031746031746[;crlf;]5[;]0[;]Visual cue - wears different style of clothing 1[;]Visual cue - wears different style of clothing [;][;crlf;]4[;]0[;]Visual cue - wears different colors 2[;]Visual cue - wears different colors [;][;crlf;]14[;]0[;]Olfactory cue - smells different 3[;]Olfactory cue - smells different [;][;crlf;]11[;]0[;]Behavioral cue - flirts or smiles more 4[;]Behavioral cue - flirts or smiles more [;][;crlf;]7[;]0[;]Auditory cue - talks differently 5[;]Auditory cue - talks differently [;][;crlf;]1[;]0[;]No cue - no external change6[;]No cue - no external change[;]"/>
  <p:tag name="HASRESULTS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649</TotalTime>
  <Words>1815</Words>
  <Application>Microsoft Office PowerPoint</Application>
  <PresentationFormat>On-screen Show (4:3)</PresentationFormat>
  <Paragraphs>277</Paragraphs>
  <Slides>33</Slides>
  <Notes>16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Office Theme</vt:lpstr>
      <vt:lpstr>Chart</vt:lpstr>
      <vt:lpstr>Using Case Studies to Teach Analytical Skills in a Large Lecture</vt:lpstr>
      <vt:lpstr>How I got hooked</vt:lpstr>
      <vt:lpstr>Types of Case Studies</vt:lpstr>
      <vt:lpstr>Motivation</vt:lpstr>
      <vt:lpstr>Make a graph that shows how otter density depends on kelp abundance.</vt:lpstr>
      <vt:lpstr>My Objectives for a Case Study</vt:lpstr>
      <vt:lpstr>Methods to lead discussion</vt:lpstr>
      <vt:lpstr>Skill:  Testing a Hypothesis</vt:lpstr>
      <vt:lpstr>Skill:  Testing a Hypothesis</vt:lpstr>
      <vt:lpstr>Decide on the Dependent Variable(s)</vt:lpstr>
      <vt:lpstr>Student Answers – 1st use</vt:lpstr>
      <vt:lpstr>What facts are already known about how the python digestive system changes after a meal? Select all that apply.</vt:lpstr>
      <vt:lpstr>Student Answers – 2nd &amp; 3rd use</vt:lpstr>
      <vt:lpstr>Vocal cues of ovulation in human females  </vt:lpstr>
      <vt:lpstr>Set Up:   Authors’ Hypothesis &amp; Prediction</vt:lpstr>
      <vt:lpstr>Does pitch differ significantly between high- and low-fertility days of the ovarian cycle?</vt:lpstr>
      <vt:lpstr>Skill:  Make an inference</vt:lpstr>
      <vt:lpstr>What kind of unspoken cue do YOU think a woman might give off when she is ovulating? </vt:lpstr>
      <vt:lpstr>Do you think human males can detect when human females ovulate? </vt:lpstr>
      <vt:lpstr>These data support the interpretation that men seek out women with high pitched voices because these women are likely to be fertile.</vt:lpstr>
      <vt:lpstr>Working to Improve Specific Skills</vt:lpstr>
      <vt:lpstr>Questions, Comments, Rotten Tomatoes…</vt:lpstr>
      <vt:lpstr>How many times during the semester?</vt:lpstr>
      <vt:lpstr>Skill:  Predict results if a hypothesis is true</vt:lpstr>
      <vt:lpstr>Set Up</vt:lpstr>
      <vt:lpstr>Draw this graph in your notes: Predict what the results would look like if the “excess acid hypothesis” was supported by the results of this study: </vt:lpstr>
      <vt:lpstr>Which graph most closely matches the results you predicted?  (Grp 1 = antacid, Grp 2 = sugar pill)</vt:lpstr>
      <vt:lpstr>Predict the results for pepsin, trypsin, &amp; aminopeptidase-N activity if the authors’ hypothesis is correct.</vt:lpstr>
      <vt:lpstr>Which sentence describes the main trend you predicted for trypsin activity?</vt:lpstr>
      <vt:lpstr>Set your objectives</vt:lpstr>
      <vt:lpstr>Find a published case or write your own</vt:lpstr>
      <vt:lpstr>Why bother using a case study?</vt:lpstr>
      <vt:lpstr>Which of these skills are difficult for your students?</vt:lpstr>
    </vt:vector>
  </TitlesOfParts>
  <Company>University of Houston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Case Studies to Teach Analytical Skills in a Large Lecture</dc:title>
  <dc:creator>Ann Cheek</dc:creator>
  <cp:lastModifiedBy>Dr. Cheek</cp:lastModifiedBy>
  <cp:revision>87</cp:revision>
  <dcterms:created xsi:type="dcterms:W3CDTF">2016-02-27T19:47:30Z</dcterms:created>
  <dcterms:modified xsi:type="dcterms:W3CDTF">2016-03-06T14:08:11Z</dcterms:modified>
</cp:coreProperties>
</file>